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5" r:id="rId3"/>
  </p:sldMasterIdLst>
  <p:notesMasterIdLst>
    <p:notesMasterId r:id="rId23"/>
  </p:notesMasterIdLst>
  <p:sldIdLst>
    <p:sldId id="266" r:id="rId4"/>
    <p:sldId id="357" r:id="rId5"/>
    <p:sldId id="352" r:id="rId6"/>
    <p:sldId id="353" r:id="rId7"/>
    <p:sldId id="355" r:id="rId8"/>
    <p:sldId id="358" r:id="rId9"/>
    <p:sldId id="359" r:id="rId10"/>
    <p:sldId id="360" r:id="rId11"/>
    <p:sldId id="361" r:id="rId12"/>
    <p:sldId id="362" r:id="rId13"/>
    <p:sldId id="363" r:id="rId14"/>
    <p:sldId id="356" r:id="rId15"/>
    <p:sldId id="257" r:id="rId16"/>
    <p:sldId id="364" r:id="rId17"/>
    <p:sldId id="370" r:id="rId18"/>
    <p:sldId id="354" r:id="rId19"/>
    <p:sldId id="368" r:id="rId20"/>
    <p:sldId id="365" r:id="rId21"/>
    <p:sldId id="3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B2BED-A05E-4005-82CB-6484A5A20ED0}" v="236" dt="2021-03-16T06:22:55.1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7685" autoAdjust="0"/>
  </p:normalViewPr>
  <p:slideViewPr>
    <p:cSldViewPr snapToGrid="0">
      <p:cViewPr varScale="1">
        <p:scale>
          <a:sx n="77" d="100"/>
          <a:sy n="77" d="100"/>
        </p:scale>
        <p:origin x="16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20A94-4C55-4F2C-8B1E-EDEB98D7676B}" type="datetimeFigureOut">
              <a:rPr lang="nl-NL" smtClean="0"/>
              <a:t>15-3-2021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51DA8-C8D2-4370-A3E5-0A9C1AE3B9F3}" type="slidenum">
              <a:rPr lang="nl-NL" smtClean="0"/>
              <a:t>‹nr.›</a:t>
            </a:fld>
            <a:endParaRPr lang="nl-NL"/>
          </a:p>
        </p:txBody>
      </p:sp>
    </p:spTree>
    <p:extLst>
      <p:ext uri="{BB962C8B-B14F-4D97-AF65-F5344CB8AC3E}">
        <p14:creationId xmlns:p14="http://schemas.microsoft.com/office/powerpoint/2010/main" val="184632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l.wikipedia.org/wiki/Sociale_psychologi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nl.wikipedia.org/wiki/Gedra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Attitude is een ander woord voor houding.</a:t>
            </a:r>
          </a:p>
          <a:p>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6</a:t>
            </a:fld>
            <a:endParaRPr lang="nl-NL"/>
          </a:p>
        </p:txBody>
      </p:sp>
    </p:spTree>
    <p:extLst>
      <p:ext uri="{BB962C8B-B14F-4D97-AF65-F5344CB8AC3E}">
        <p14:creationId xmlns:p14="http://schemas.microsoft.com/office/powerpoint/2010/main" val="393026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4"/>
                </a:solidFill>
                <a:effectLst/>
                <a:latin typeface="arial" panose="020B0604020202020204" pitchFamily="34" charset="0"/>
              </a:rPr>
              <a:t>Perceptie</a:t>
            </a:r>
            <a:r>
              <a:rPr lang="nl-NL" b="0" i="0" dirty="0">
                <a:solidFill>
                  <a:srgbClr val="202124"/>
                </a:solidFill>
                <a:effectLst/>
                <a:latin typeface="arial" panose="020B0604020202020204" pitchFamily="34" charset="0"/>
              </a:rPr>
              <a:t> is waarneming in de breedste zin van het woord. </a:t>
            </a:r>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8</a:t>
            </a:fld>
            <a:endParaRPr lang="nl-NL"/>
          </a:p>
        </p:txBody>
      </p:sp>
    </p:spTree>
    <p:extLst>
      <p:ext uri="{BB962C8B-B14F-4D97-AF65-F5344CB8AC3E}">
        <p14:creationId xmlns:p14="http://schemas.microsoft.com/office/powerpoint/2010/main" val="259008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100" b="0" i="0" dirty="0">
                <a:solidFill>
                  <a:schemeClr val="tx1"/>
                </a:solidFill>
                <a:effectLst/>
                <a:latin typeface="Arial" panose="020B0604020202020204" pitchFamily="34" charset="0"/>
              </a:rPr>
              <a:t>De </a:t>
            </a:r>
            <a:r>
              <a:rPr lang="nl-NL" sz="1100" b="1" i="0" dirty="0">
                <a:solidFill>
                  <a:schemeClr val="tx1"/>
                </a:solidFill>
                <a:effectLst/>
                <a:latin typeface="Arial" panose="020B0604020202020204" pitchFamily="34" charset="0"/>
              </a:rPr>
              <a:t>attributietheorie</a:t>
            </a:r>
            <a:r>
              <a:rPr lang="nl-NL" sz="1100" b="0" i="0" dirty="0">
                <a:solidFill>
                  <a:schemeClr val="tx1"/>
                </a:solidFill>
                <a:effectLst/>
                <a:latin typeface="Arial" panose="020B0604020202020204" pitchFamily="34" charset="0"/>
              </a:rPr>
              <a:t> is een theorie uit de </a:t>
            </a:r>
            <a:r>
              <a:rPr lang="nl-NL" sz="1100" b="0" i="0" u="none" strike="noStrike" dirty="0">
                <a:solidFill>
                  <a:schemeClr val="tx1"/>
                </a:solidFill>
                <a:effectLst/>
                <a:latin typeface="Arial" panose="020B0604020202020204" pitchFamily="34" charset="0"/>
                <a:hlinkClick r:id="rId3" tooltip="Sociale psychologie">
                  <a:extLst>
                    <a:ext uri="{A12FA001-AC4F-418D-AE19-62706E023703}">
                      <ahyp:hlinkClr xmlns:ahyp="http://schemas.microsoft.com/office/drawing/2018/hyperlinkcolor" val="tx"/>
                    </a:ext>
                  </a:extLst>
                </a:hlinkClick>
              </a:rPr>
              <a:t>sociale psychologie</a:t>
            </a:r>
            <a:r>
              <a:rPr lang="nl-NL" sz="1100" b="0" i="0" dirty="0">
                <a:solidFill>
                  <a:schemeClr val="tx1"/>
                </a:solidFill>
                <a:effectLst/>
                <a:latin typeface="Arial" panose="020B0604020202020204" pitchFamily="34" charset="0"/>
              </a:rPr>
              <a:t> die de wijze waarop mensen het </a:t>
            </a:r>
            <a:r>
              <a:rPr lang="nl-NL" sz="1100" b="0" i="0" u="none" strike="noStrike" dirty="0">
                <a:solidFill>
                  <a:schemeClr val="tx1"/>
                </a:solidFill>
                <a:effectLst/>
                <a:latin typeface="Arial" panose="020B0604020202020204" pitchFamily="34" charset="0"/>
                <a:hlinkClick r:id="rId4" tooltip="Gedrag">
                  <a:extLst>
                    <a:ext uri="{A12FA001-AC4F-418D-AE19-62706E023703}">
                      <ahyp:hlinkClr xmlns:ahyp="http://schemas.microsoft.com/office/drawing/2018/hyperlinkcolor" val="tx"/>
                    </a:ext>
                  </a:extLst>
                </a:hlinkClick>
              </a:rPr>
              <a:t>gedrag</a:t>
            </a:r>
            <a:r>
              <a:rPr lang="nl-NL" sz="1100" b="0" i="0" dirty="0">
                <a:solidFill>
                  <a:schemeClr val="tx1"/>
                </a:solidFill>
                <a:effectLst/>
                <a:latin typeface="Arial" panose="020B0604020202020204" pitchFamily="34" charset="0"/>
              </a:rPr>
              <a:t> van zichzelf en van anderen verklaren in termen van oorzaak en gevolg, en hoe dit van invloed is op hun motivatie, wil begrijpen. De theorie verdeelt de manier waarop mensen attribueren (dat wil zeggen oorzaken toekennen) in twee typen:</a:t>
            </a:r>
          </a:p>
          <a:p>
            <a:pPr marL="171450" indent="-171450" algn="l">
              <a:buFont typeface="Arial" panose="020B0604020202020204" pitchFamily="34" charset="0"/>
              <a:buChar char="•"/>
            </a:pPr>
            <a:r>
              <a:rPr lang="nl-NL" sz="1100" b="0" i="0" dirty="0">
                <a:solidFill>
                  <a:schemeClr val="tx1"/>
                </a:solidFill>
                <a:effectLst/>
                <a:latin typeface="Arial" panose="020B0604020202020204" pitchFamily="34" charset="0"/>
              </a:rPr>
              <a:t>Van externe attributie is sprake als oorzaken worden gezien als liggend buiten de betrokkene.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dirty="0">
                <a:solidFill>
                  <a:schemeClr val="tx1"/>
                </a:solidFill>
                <a:effectLst/>
                <a:latin typeface="Arial" panose="020B0604020202020204" pitchFamily="34" charset="0"/>
              </a:rPr>
              <a:t>Wanneer iemand zakt voor een examen dan is de uitspraak “dat komt doordat de verwarming zo hoog stond dat ik me niet kon concentreren” een voorbeeld van externe attributie;</a:t>
            </a:r>
          </a:p>
          <a:p>
            <a:pPr marL="0" indent="0" algn="l">
              <a:buFont typeface="Arial" panose="020B0604020202020204" pitchFamily="34" charset="0"/>
              <a:buNone/>
            </a:pPr>
            <a:endParaRPr lang="nl-NL" sz="1100" b="0" i="0" dirty="0">
              <a:solidFill>
                <a:schemeClr val="tx1"/>
              </a:solidFill>
              <a:effectLst/>
              <a:latin typeface="Arial" panose="020B0604020202020204" pitchFamily="34" charset="0"/>
            </a:endParaRPr>
          </a:p>
          <a:p>
            <a:pPr marL="171450" indent="-171450" algn="l">
              <a:buFont typeface="Arial" panose="020B0604020202020204" pitchFamily="34" charset="0"/>
              <a:buChar char="•"/>
            </a:pPr>
            <a:endParaRPr lang="nl-NL" sz="1100" b="0" i="0" dirty="0">
              <a:solidFill>
                <a:schemeClr val="tx1"/>
              </a:solidFill>
              <a:effectLst/>
              <a:latin typeface="Arial" panose="020B0604020202020204" pitchFamily="34" charset="0"/>
            </a:endParaRPr>
          </a:p>
          <a:p>
            <a:pPr marL="171450" indent="-171450" algn="l">
              <a:buFont typeface="Arial" panose="020B0604020202020204" pitchFamily="34" charset="0"/>
              <a:buChar char="•"/>
            </a:pPr>
            <a:r>
              <a:rPr lang="nl-NL" sz="1100" b="0" i="0" dirty="0">
                <a:solidFill>
                  <a:schemeClr val="tx1"/>
                </a:solidFill>
                <a:effectLst/>
                <a:latin typeface="Arial" panose="020B0604020202020204" pitchFamily="34" charset="0"/>
              </a:rPr>
              <a:t>Van interne attributie is sprake als oorzaken worden gezien als liggend binnen de betrokkene. </a:t>
            </a:r>
          </a:p>
          <a:p>
            <a:pPr marL="0" indent="0" algn="l">
              <a:buFont typeface="Arial" panose="020B0604020202020204" pitchFamily="34" charset="0"/>
              <a:buNone/>
            </a:pPr>
            <a:r>
              <a:rPr lang="nl-NL" sz="1200" b="0" i="0" dirty="0">
                <a:solidFill>
                  <a:schemeClr val="tx1"/>
                </a:solidFill>
                <a:effectLst/>
                <a:latin typeface="Arial" panose="020B0604020202020204" pitchFamily="34" charset="0"/>
              </a:rPr>
              <a:t>Wanneer iemand zakt voor een examen dan is de uitspraak “dat komt doordat ik te dom ben voor dit examen” een voorbeeld van interne attributie.</a:t>
            </a:r>
          </a:p>
          <a:p>
            <a:endParaRPr lang="nl-NL" dirty="0"/>
          </a:p>
          <a:p>
            <a:r>
              <a:rPr lang="nl-NL" dirty="0"/>
              <a:t>Kenmerkende – vertoond de persoon dit gedrag vaker? Dan is het waarschijnlijk door een externe factor</a:t>
            </a:r>
          </a:p>
          <a:p>
            <a:endParaRPr lang="nl-NL" dirty="0"/>
          </a:p>
          <a:p>
            <a:endParaRPr lang="nl-NL" dirty="0"/>
          </a:p>
          <a:p>
            <a:r>
              <a:rPr lang="nl-NL" dirty="0"/>
              <a:t>Consensus – Wordt het gedrag door iedereen vertoont? Is het waarschijnlijk een externe </a:t>
            </a:r>
            <a:r>
              <a:rPr lang="nl-NL" dirty="0" err="1"/>
              <a:t>facor</a:t>
            </a:r>
            <a:endParaRPr lang="nl-NL" dirty="0"/>
          </a:p>
          <a:p>
            <a:endParaRPr lang="nl-NL" dirty="0"/>
          </a:p>
          <a:p>
            <a:r>
              <a:rPr lang="nl-NL" dirty="0"/>
              <a:t>Consistentie – altijd op dezelfde manier reageren is gedrag intern</a:t>
            </a:r>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9</a:t>
            </a:fld>
            <a:endParaRPr lang="nl-NL"/>
          </a:p>
        </p:txBody>
      </p:sp>
    </p:spTree>
    <p:extLst>
      <p:ext uri="{BB962C8B-B14F-4D97-AF65-F5344CB8AC3E}">
        <p14:creationId xmlns:p14="http://schemas.microsoft.com/office/powerpoint/2010/main" val="12698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424242"/>
                </a:solidFill>
                <a:effectLst/>
                <a:latin typeface="Open Sans"/>
              </a:rPr>
              <a:t>Wat motiveert menselijk gedrag? Waar hebben mensen behoefte aan? De piramide van Maslow is een van de bekendste motivatietheorieën. Het piramidemodel focust maar op een ding: één behoefte vervullen.</a:t>
            </a:r>
          </a:p>
          <a:p>
            <a:pPr algn="l" fontAlgn="base"/>
            <a:endParaRPr lang="nl-NL" b="0" i="0" dirty="0">
              <a:solidFill>
                <a:srgbClr val="424242"/>
              </a:solidFill>
              <a:effectLst/>
              <a:latin typeface="Open Sans"/>
            </a:endParaRPr>
          </a:p>
          <a:p>
            <a:pPr algn="l" fontAlgn="base"/>
            <a:r>
              <a:rPr lang="nl-NL" b="0" i="0" dirty="0" err="1">
                <a:solidFill>
                  <a:srgbClr val="424242"/>
                </a:solidFill>
                <a:effectLst/>
                <a:latin typeface="Open Sans"/>
              </a:rPr>
              <a:t>Maslow’s</a:t>
            </a:r>
            <a:r>
              <a:rPr lang="nl-NL" b="0" i="0" dirty="0">
                <a:solidFill>
                  <a:srgbClr val="424242"/>
                </a:solidFill>
                <a:effectLst/>
                <a:latin typeface="Open Sans"/>
              </a:rPr>
              <a:t> theorie is een piramidemodel. De theorie beschrijft in vijf fasen </a:t>
            </a:r>
            <a:r>
              <a:rPr lang="nl-NL" b="1" i="0" dirty="0">
                <a:solidFill>
                  <a:srgbClr val="2E2E2E"/>
                </a:solidFill>
                <a:effectLst/>
                <a:latin typeface="Open Sans"/>
              </a:rPr>
              <a:t>wat de mens motiveert en focust op het vervullen van behoeften</a:t>
            </a:r>
            <a:r>
              <a:rPr lang="nl-NL" b="0" i="0" dirty="0">
                <a:solidFill>
                  <a:srgbClr val="424242"/>
                </a:solidFill>
                <a:effectLst/>
                <a:latin typeface="Open Sans"/>
              </a:rPr>
              <a:t>. Deze behoeftepiramide van Maslow suggereert dat mensen gemotiveerd zijn om in basisbehoeften te voorzien voordat ze verder gaan met andere, meer geavanceerde behoeften.</a:t>
            </a:r>
          </a:p>
          <a:p>
            <a:pPr algn="l" fontAlgn="base"/>
            <a:r>
              <a:rPr lang="nl-NL" b="1" i="0" dirty="0">
                <a:solidFill>
                  <a:srgbClr val="3C4F54"/>
                </a:solidFill>
                <a:effectLst/>
                <a:latin typeface="PT Sans"/>
              </a:rPr>
              <a:t>1) Fysiologische behoeften</a:t>
            </a:r>
          </a:p>
          <a:p>
            <a:pPr algn="l" fontAlgn="base"/>
            <a:r>
              <a:rPr lang="nl-NL" b="1" i="0" dirty="0">
                <a:solidFill>
                  <a:srgbClr val="2E2E2E"/>
                </a:solidFill>
                <a:effectLst/>
                <a:latin typeface="inherit"/>
              </a:rPr>
              <a:t>Dit zijn de behoeften die nodig zijn om te blijven leven.</a:t>
            </a:r>
            <a:r>
              <a:rPr lang="nl-NL" b="0" i="0" dirty="0">
                <a:solidFill>
                  <a:srgbClr val="424242"/>
                </a:solidFill>
                <a:effectLst/>
                <a:latin typeface="Open Sans"/>
              </a:rPr>
              <a:t> Deze basisbehoeften worden vereist door alle dieren en zijn ook de primaire focus en eerste levensbehoefte van zuigelingen.</a:t>
            </a:r>
          </a:p>
          <a:p>
            <a:pPr algn="l" fontAlgn="base"/>
            <a:r>
              <a:rPr lang="nl-NL" b="0" i="0" dirty="0">
                <a:solidFill>
                  <a:srgbClr val="424242"/>
                </a:solidFill>
                <a:effectLst/>
                <a:latin typeface="Open Sans"/>
              </a:rPr>
              <a:t>Naast de primaire levensbehoeften van </a:t>
            </a:r>
            <a:r>
              <a:rPr lang="nl-NL" b="1" i="0" dirty="0">
                <a:solidFill>
                  <a:srgbClr val="2E2E2E"/>
                </a:solidFill>
                <a:effectLst/>
                <a:latin typeface="inherit"/>
              </a:rPr>
              <a:t>voeding, zuurstof en warmte</a:t>
            </a:r>
            <a:r>
              <a:rPr lang="nl-NL" b="0" i="0" dirty="0">
                <a:solidFill>
                  <a:srgbClr val="424242"/>
                </a:solidFill>
                <a:effectLst/>
                <a:latin typeface="Open Sans"/>
              </a:rPr>
              <a:t>, omvatten de fysiologische behoeften ook zaken als </a:t>
            </a:r>
            <a:r>
              <a:rPr lang="nl-NL" b="1" i="0" dirty="0">
                <a:solidFill>
                  <a:srgbClr val="2E2E2E"/>
                </a:solidFill>
                <a:effectLst/>
                <a:latin typeface="inherit"/>
              </a:rPr>
              <a:t>onderdak en kleding.</a:t>
            </a:r>
            <a:endParaRPr lang="nl-NL" b="0" i="0" dirty="0">
              <a:solidFill>
                <a:srgbClr val="424242"/>
              </a:solidFill>
              <a:effectLst/>
              <a:latin typeface="Open Sans"/>
            </a:endParaRP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2) Veiligheidsbehoeften</a:t>
            </a:r>
          </a:p>
          <a:p>
            <a:pPr algn="l" fontAlgn="base"/>
            <a:r>
              <a:rPr lang="nl-NL" b="0" i="0" dirty="0">
                <a:solidFill>
                  <a:srgbClr val="424242"/>
                </a:solidFill>
                <a:effectLst/>
                <a:latin typeface="Open Sans"/>
              </a:rPr>
              <a:t>Naarmate we naar het tweede niveau van de </a:t>
            </a:r>
            <a:r>
              <a:rPr lang="nl-NL" b="0" i="0" dirty="0" err="1">
                <a:solidFill>
                  <a:srgbClr val="424242"/>
                </a:solidFill>
                <a:effectLst/>
                <a:latin typeface="Open Sans"/>
              </a:rPr>
              <a:t>behoeftenhiërarchie</a:t>
            </a:r>
            <a:r>
              <a:rPr lang="nl-NL" b="0" i="0" dirty="0">
                <a:solidFill>
                  <a:srgbClr val="424242"/>
                </a:solidFill>
                <a:effectLst/>
                <a:latin typeface="Open Sans"/>
              </a:rPr>
              <a:t> van Maslow gaan, worden de eisen een beetje complexer.</a:t>
            </a:r>
          </a:p>
          <a:p>
            <a:pPr algn="l" fontAlgn="base"/>
            <a:r>
              <a:rPr lang="nl-NL" b="0" i="0" dirty="0">
                <a:solidFill>
                  <a:srgbClr val="424242"/>
                </a:solidFill>
                <a:effectLst/>
                <a:latin typeface="Open Sans"/>
              </a:rPr>
              <a:t>Op dit niveau worden de behoeften aan veiligheid belangrijk. Denk hierbij aan</a:t>
            </a:r>
            <a:r>
              <a:rPr lang="nl-NL" b="1" i="0" dirty="0">
                <a:solidFill>
                  <a:srgbClr val="2E2E2E"/>
                </a:solidFill>
                <a:effectLst/>
                <a:latin typeface="inherit"/>
              </a:rPr>
              <a:t> gezondheid, persoonlijke veiligheid, veiligheidsnetten bij schade/ongeval, en financiële zekerheid</a:t>
            </a:r>
            <a:r>
              <a:rPr lang="nl-NL" b="0" i="0" dirty="0">
                <a:solidFill>
                  <a:srgbClr val="424242"/>
                </a:solidFill>
                <a:effectLst/>
                <a:latin typeface="Open Sans"/>
              </a:rPr>
              <a:t>.</a:t>
            </a:r>
          </a:p>
          <a:p>
            <a:pPr algn="l" fontAlgn="base"/>
            <a:r>
              <a:rPr lang="nl-NL" b="0" i="0" dirty="0">
                <a:solidFill>
                  <a:srgbClr val="424242"/>
                </a:solidFill>
                <a:effectLst/>
                <a:latin typeface="Open Sans"/>
              </a:rPr>
              <a:t>Het vinden van een baan, het afsluiten van een zorgverzekering, geld overboeken naar je spaarrekening en verhuizen naar een veiligere buurt zijn hier voorbeelden van.</a:t>
            </a: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3) </a:t>
            </a:r>
            <a:r>
              <a:rPr lang="nl-NL" b="1" i="0" dirty="0" err="1">
                <a:solidFill>
                  <a:srgbClr val="3C4F54"/>
                </a:solidFill>
                <a:effectLst/>
                <a:latin typeface="PT Sans"/>
              </a:rPr>
              <a:t>Social</a:t>
            </a:r>
            <a:r>
              <a:rPr lang="nl-NL" b="1" i="0" dirty="0">
                <a:solidFill>
                  <a:srgbClr val="3C4F54"/>
                </a:solidFill>
                <a:effectLst/>
                <a:latin typeface="PT Sans"/>
              </a:rPr>
              <a:t> behoeften</a:t>
            </a:r>
          </a:p>
          <a:p>
            <a:pPr algn="l" fontAlgn="base"/>
            <a:r>
              <a:rPr lang="nl-NL" b="0" i="0" dirty="0">
                <a:solidFill>
                  <a:srgbClr val="424242"/>
                </a:solidFill>
                <a:effectLst/>
                <a:latin typeface="Open Sans"/>
              </a:rPr>
              <a:t>De sociale behoeften in de hiërarchie van Maslow omvatten dingen als </a:t>
            </a:r>
            <a:r>
              <a:rPr lang="nl-NL" b="1" i="0" dirty="0">
                <a:solidFill>
                  <a:srgbClr val="2E2E2E"/>
                </a:solidFill>
                <a:effectLst/>
                <a:latin typeface="inherit"/>
              </a:rPr>
              <a:t>liefde, acceptatie en erbij horen</a:t>
            </a:r>
            <a:r>
              <a:rPr lang="nl-NL" b="0" i="0" dirty="0">
                <a:solidFill>
                  <a:srgbClr val="424242"/>
                </a:solidFill>
                <a:effectLst/>
                <a:latin typeface="Open Sans"/>
              </a:rPr>
              <a:t>.</a:t>
            </a:r>
          </a:p>
          <a:p>
            <a:pPr algn="l" fontAlgn="base"/>
            <a:r>
              <a:rPr lang="nl-NL" b="0" i="0" dirty="0">
                <a:solidFill>
                  <a:srgbClr val="424242"/>
                </a:solidFill>
                <a:effectLst/>
                <a:latin typeface="Open Sans"/>
              </a:rPr>
              <a:t>Op dit niveau stuurt de behoefte aan emotionele relaties aan tot menselijk gedrag. Aan deze behoeften wordt meestal voldaan door het hebben van </a:t>
            </a:r>
            <a:r>
              <a:rPr lang="nl-NL" b="1" i="0" dirty="0">
                <a:solidFill>
                  <a:srgbClr val="2E2E2E"/>
                </a:solidFill>
                <a:effectLst/>
                <a:latin typeface="inherit"/>
              </a:rPr>
              <a:t>vrienden, familie en een partner</a:t>
            </a:r>
            <a:r>
              <a:rPr lang="nl-NL" b="0" i="0" dirty="0">
                <a:solidFill>
                  <a:srgbClr val="424242"/>
                </a:solidFill>
                <a:effectLst/>
                <a:latin typeface="Open Sans"/>
              </a:rPr>
              <a:t>, maar ook </a:t>
            </a:r>
            <a:r>
              <a:rPr lang="nl-NL" b="1" i="0" dirty="0">
                <a:solidFill>
                  <a:srgbClr val="2E2E2E"/>
                </a:solidFill>
                <a:effectLst/>
                <a:latin typeface="inherit"/>
              </a:rPr>
              <a:t>gemeenschapsgroepen</a:t>
            </a:r>
            <a:r>
              <a:rPr lang="nl-NL" b="0" i="0" dirty="0">
                <a:solidFill>
                  <a:srgbClr val="424242"/>
                </a:solidFill>
                <a:effectLst/>
                <a:latin typeface="Open Sans"/>
              </a:rPr>
              <a:t> en </a:t>
            </a:r>
            <a:r>
              <a:rPr lang="nl-NL" b="1" i="0" dirty="0">
                <a:solidFill>
                  <a:srgbClr val="2E2E2E"/>
                </a:solidFill>
                <a:effectLst/>
                <a:latin typeface="inherit"/>
              </a:rPr>
              <a:t>religieuze organisaties</a:t>
            </a:r>
            <a:r>
              <a:rPr lang="nl-NL" b="0" i="0" dirty="0">
                <a:solidFill>
                  <a:srgbClr val="424242"/>
                </a:solidFill>
                <a:effectLst/>
                <a:latin typeface="Open Sans"/>
              </a:rPr>
              <a:t> behoren tot de opties.</a:t>
            </a: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4) Eigenwaarde</a:t>
            </a:r>
          </a:p>
          <a:p>
            <a:pPr algn="l" fontAlgn="base"/>
            <a:r>
              <a:rPr lang="nl-NL" b="0" i="0" dirty="0">
                <a:solidFill>
                  <a:srgbClr val="424242"/>
                </a:solidFill>
                <a:effectLst/>
                <a:latin typeface="Open Sans"/>
              </a:rPr>
              <a:t>Op het vierde niveau in de hiërarchie van Maslow vind je de behoefte aan </a:t>
            </a:r>
            <a:r>
              <a:rPr lang="nl-NL" b="1" i="0" dirty="0">
                <a:solidFill>
                  <a:srgbClr val="2E2E2E"/>
                </a:solidFill>
                <a:effectLst/>
                <a:latin typeface="inherit"/>
              </a:rPr>
              <a:t>erkenning, waardering en respect</a:t>
            </a:r>
            <a:r>
              <a:rPr lang="nl-NL" b="0" i="0" dirty="0">
                <a:solidFill>
                  <a:srgbClr val="424242"/>
                </a:solidFill>
                <a:effectLst/>
                <a:latin typeface="Open Sans"/>
              </a:rPr>
              <a:t>.</a:t>
            </a:r>
          </a:p>
          <a:p>
            <a:pPr algn="l" fontAlgn="base"/>
            <a:r>
              <a:rPr lang="nl-NL" b="0" i="0" dirty="0">
                <a:solidFill>
                  <a:srgbClr val="424242"/>
                </a:solidFill>
                <a:effectLst/>
                <a:latin typeface="Open Sans"/>
              </a:rPr>
              <a:t>Voor eigenwaarde is er </a:t>
            </a:r>
            <a:r>
              <a:rPr lang="nl-NL" b="1" i="0" dirty="0">
                <a:solidFill>
                  <a:srgbClr val="2E2E2E"/>
                </a:solidFill>
                <a:effectLst/>
                <a:latin typeface="inherit"/>
              </a:rPr>
              <a:t>zelfrespect nodig</a:t>
            </a:r>
            <a:r>
              <a:rPr lang="nl-NL" b="0" i="0" dirty="0">
                <a:solidFill>
                  <a:srgbClr val="424242"/>
                </a:solidFill>
                <a:effectLst/>
                <a:latin typeface="Open Sans"/>
              </a:rPr>
              <a:t>, evenals respect van de mensen om je heen. Je wilt gewaardeerd en </a:t>
            </a:r>
            <a:r>
              <a:rPr lang="nl-NL" b="1" i="0" dirty="0">
                <a:solidFill>
                  <a:srgbClr val="2E2E2E"/>
                </a:solidFill>
                <a:effectLst/>
                <a:latin typeface="inherit"/>
              </a:rPr>
              <a:t>gerespecteerd worden door andere personen</a:t>
            </a:r>
            <a:r>
              <a:rPr lang="nl-NL" b="0" i="0" dirty="0">
                <a:solidFill>
                  <a:srgbClr val="424242"/>
                </a:solidFill>
                <a:effectLst/>
                <a:latin typeface="Open Sans"/>
              </a:rPr>
              <a:t>.</a:t>
            </a:r>
          </a:p>
          <a:p>
            <a:pPr algn="l" fontAlgn="base"/>
            <a:r>
              <a:rPr lang="nl-NL" b="0" i="0" dirty="0">
                <a:solidFill>
                  <a:srgbClr val="424242"/>
                </a:solidFill>
                <a:effectLst/>
                <a:latin typeface="Open Sans"/>
              </a:rPr>
              <a:t>Maslow geloofde dat er twee versies van eigenwaarde voor individuen zijn. De ene is de “lagere” versie en de andere “hogere” in de piramide:</a:t>
            </a:r>
          </a:p>
          <a:p>
            <a:pPr algn="l" fontAlgn="base">
              <a:buFont typeface="Arial" panose="020B0604020202020204" pitchFamily="34" charset="0"/>
              <a:buChar char="•"/>
            </a:pPr>
            <a:r>
              <a:rPr lang="nl-NL" b="0" i="0" dirty="0">
                <a:solidFill>
                  <a:srgbClr val="424242"/>
                </a:solidFill>
                <a:effectLst/>
                <a:latin typeface="Open Sans"/>
              </a:rPr>
              <a:t>In de “</a:t>
            </a:r>
            <a:r>
              <a:rPr lang="nl-NL" b="1" i="0" dirty="0">
                <a:solidFill>
                  <a:srgbClr val="2E2E2E"/>
                </a:solidFill>
                <a:effectLst/>
                <a:latin typeface="inherit"/>
              </a:rPr>
              <a:t>lagere” versie</a:t>
            </a:r>
            <a:r>
              <a:rPr lang="nl-NL" b="0" i="0" dirty="0">
                <a:solidFill>
                  <a:srgbClr val="424242"/>
                </a:solidFill>
                <a:effectLst/>
                <a:latin typeface="Open Sans"/>
              </a:rPr>
              <a:t> van eigenwaarde zoek je respect van anderen door status, erkenning, roem en aandacht.</a:t>
            </a:r>
          </a:p>
          <a:p>
            <a:pPr algn="l" fontAlgn="base">
              <a:buFont typeface="Arial" panose="020B0604020202020204" pitchFamily="34" charset="0"/>
              <a:buChar char="•"/>
            </a:pPr>
            <a:r>
              <a:rPr lang="nl-NL" b="0" i="0" dirty="0">
                <a:solidFill>
                  <a:srgbClr val="424242"/>
                </a:solidFill>
                <a:effectLst/>
                <a:latin typeface="Open Sans"/>
              </a:rPr>
              <a:t>Bij de </a:t>
            </a:r>
            <a:r>
              <a:rPr lang="nl-NL" b="1" i="0" dirty="0">
                <a:solidFill>
                  <a:srgbClr val="2E2E2E"/>
                </a:solidFill>
                <a:effectLst/>
                <a:latin typeface="inherit"/>
              </a:rPr>
              <a:t>“hogere” versie</a:t>
            </a:r>
            <a:r>
              <a:rPr lang="nl-NL" b="0" i="0" dirty="0">
                <a:solidFill>
                  <a:srgbClr val="424242"/>
                </a:solidFill>
                <a:effectLst/>
                <a:latin typeface="Open Sans"/>
              </a:rPr>
              <a:t> zoek je zelfrespect door kracht, competentie, trots, onafhankelijkheid en zelfvertrouwen.</a:t>
            </a: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5) Zelfactualisatie</a:t>
            </a:r>
          </a:p>
          <a:p>
            <a:pPr algn="l" fontAlgn="base"/>
            <a:r>
              <a:rPr lang="nl-NL" b="0" i="0" dirty="0">
                <a:solidFill>
                  <a:srgbClr val="424242"/>
                </a:solidFill>
                <a:effectLst/>
                <a:latin typeface="Open Sans"/>
              </a:rPr>
              <a:t>Bij zelfactualisatie bereik je </a:t>
            </a:r>
            <a:r>
              <a:rPr lang="nl-NL" b="1" i="0" dirty="0">
                <a:solidFill>
                  <a:srgbClr val="2E2E2E"/>
                </a:solidFill>
                <a:effectLst/>
                <a:latin typeface="inherit"/>
              </a:rPr>
              <a:t>je ware potentieel</a:t>
            </a:r>
            <a:r>
              <a:rPr lang="nl-NL" b="0" i="0" dirty="0">
                <a:solidFill>
                  <a:srgbClr val="424242"/>
                </a:solidFill>
                <a:effectLst/>
                <a:latin typeface="Open Sans"/>
              </a:rPr>
              <a:t>. Het kan ook worden omschreven als zelfontdekking, zelfrealisatie of zelfverwerkelijking.</a:t>
            </a:r>
          </a:p>
          <a:p>
            <a:pPr algn="l" fontAlgn="base"/>
            <a:r>
              <a:rPr lang="nl-NL" b="0" i="0" dirty="0">
                <a:solidFill>
                  <a:srgbClr val="424242"/>
                </a:solidFill>
                <a:effectLst/>
                <a:latin typeface="Open Sans"/>
              </a:rPr>
              <a:t>De ene persoon wil misschien de beste worden in zijn of haar werkgebied, een ander kan zich richten op het worden van de beste vader die hij kan zijn.</a:t>
            </a:r>
          </a:p>
          <a:p>
            <a:pPr algn="l" fontAlgn="base"/>
            <a:r>
              <a:rPr lang="nl-NL" b="0" i="0" dirty="0">
                <a:solidFill>
                  <a:srgbClr val="424242"/>
                </a:solidFill>
                <a:effectLst/>
                <a:latin typeface="Open Sans"/>
              </a:rPr>
              <a:t>Maslow geloofde dat dit </a:t>
            </a:r>
            <a:r>
              <a:rPr lang="nl-NL" b="1" i="0" dirty="0">
                <a:solidFill>
                  <a:srgbClr val="2E2E2E"/>
                </a:solidFill>
                <a:effectLst/>
                <a:latin typeface="inherit"/>
              </a:rPr>
              <a:t>het laatste niveau van psychologische ontwikkeling</a:t>
            </a:r>
            <a:r>
              <a:rPr lang="nl-NL" b="0" i="0" dirty="0">
                <a:solidFill>
                  <a:srgbClr val="424242"/>
                </a:solidFill>
                <a:effectLst/>
                <a:latin typeface="Open Sans"/>
              </a:rPr>
              <a:t> voor iemand was. Dit kan volgens hem alleen worden bereikt als eerst aan alle andere behoeften is voldaan.</a:t>
            </a:r>
          </a:p>
          <a:p>
            <a:pPr algn="l" fontAlgn="base"/>
            <a:r>
              <a:rPr lang="nl-NL" b="0" i="0" dirty="0">
                <a:solidFill>
                  <a:srgbClr val="424242"/>
                </a:solidFill>
                <a:effectLst/>
                <a:latin typeface="Open Sans"/>
              </a:rPr>
              <a:t>Hij noemde de top van de piramide de ‘groeibehoefte’. Deze behoeften komen niet voort uit een gebrek aan iets, maar eerder uit een verlangen om als persoon te groeien.</a:t>
            </a:r>
          </a:p>
          <a:p>
            <a:pPr algn="l" fontAlgn="base"/>
            <a:endParaRPr lang="nl-NL" b="0" i="0" dirty="0">
              <a:solidFill>
                <a:srgbClr val="424242"/>
              </a:solidFill>
              <a:effectLst/>
              <a:latin typeface="Open Sans"/>
            </a:endParaRPr>
          </a:p>
          <a:p>
            <a:br>
              <a:rPr lang="nl-NL" dirty="0"/>
            </a:br>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11</a:t>
            </a:fld>
            <a:endParaRPr lang="nl-NL"/>
          </a:p>
        </p:txBody>
      </p:sp>
    </p:spTree>
    <p:extLst>
      <p:ext uri="{BB962C8B-B14F-4D97-AF65-F5344CB8AC3E}">
        <p14:creationId xmlns:p14="http://schemas.microsoft.com/office/powerpoint/2010/main" val="195691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12</a:t>
            </a:fld>
            <a:endParaRPr lang="nl-NL"/>
          </a:p>
        </p:txBody>
      </p:sp>
    </p:spTree>
    <p:extLst>
      <p:ext uri="{BB962C8B-B14F-4D97-AF65-F5344CB8AC3E}">
        <p14:creationId xmlns:p14="http://schemas.microsoft.com/office/powerpoint/2010/main" val="168935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Hoe: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Tijd: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Hulp:</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Resultaat: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Klaar: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Wat:</a:t>
            </a:r>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13</a:t>
            </a:fld>
            <a:endParaRPr lang="nl-NL"/>
          </a:p>
        </p:txBody>
      </p:sp>
    </p:spTree>
    <p:extLst>
      <p:ext uri="{BB962C8B-B14F-4D97-AF65-F5344CB8AC3E}">
        <p14:creationId xmlns:p14="http://schemas.microsoft.com/office/powerpoint/2010/main" val="383106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8DD25-C98B-46BF-899D-D6AD5E4D06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82BA625-F68F-47F9-A9E4-474769860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427621-8CAC-4826-AD18-564F5D00E34C}"/>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AAA96F66-7D29-42A3-AD26-5A6FEAF7A7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2C1FC0-D86A-4C29-99CE-6F340F5B19B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92166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02D67-2503-4959-BC01-159B01A47FE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4BE456-9D27-4211-A0FE-66C664E78E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7F133E-AF71-408A-844B-744C77F1D462}"/>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E5773463-23DE-4F93-811C-330D17CE79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FFE2FB-E522-436F-A512-68A36F86510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12852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DCD804-7347-448A-A689-BD9B43137CE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6615BA-FAFE-4903-9008-92631268E00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0D43E8-A341-4240-9B94-FE69B233018D}"/>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347C0BA8-82F5-476D-9826-79D02786C6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954C8C-F4F5-4173-B8B6-E08584B88156}"/>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1214987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81991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337830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194154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19576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60530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638846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023381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13119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4AFF-DE08-49C6-9890-0566598DB5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4E4BA8-9DC0-42DF-AAFF-452FDB49F0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8BE619-7C5B-424A-A3D2-BA20C6420CAF}"/>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498F3028-AD4B-414C-B04E-7AE27BC782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731C99-AD39-42CB-B329-11DD479F40D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785844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403940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603116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3A245217-E1D8-4A08-9A5A-F0C2E9D022D6}" type="datetimeFigureOut">
              <a:rPr lang="nl-NL"/>
              <a:pPr>
                <a:defRPr/>
              </a:pPr>
              <a:t>15-3-2021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53A9D70-CE48-4679-8DD9-371074723C51}" type="slidenum">
              <a:rPr lang="nl-NL"/>
              <a:pPr>
                <a:defRPr/>
              </a:pPr>
              <a:t>‹nr.›</a:t>
            </a:fld>
            <a:endParaRPr lang="nl-NL"/>
          </a:p>
        </p:txBody>
      </p:sp>
    </p:spTree>
    <p:extLst>
      <p:ext uri="{BB962C8B-B14F-4D97-AF65-F5344CB8AC3E}">
        <p14:creationId xmlns:p14="http://schemas.microsoft.com/office/powerpoint/2010/main" val="1684646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57293CA-0EC8-4CDC-AD6F-0735FEAD00B5}" type="datetimeFigureOut">
              <a:rPr lang="nl-NL"/>
              <a:pPr>
                <a:defRPr/>
              </a:pPr>
              <a:t>15-3-2021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5E5857A-0601-4C0E-B535-DF1AB2312EC3}" type="slidenum">
              <a:rPr lang="nl-NL"/>
              <a:pPr>
                <a:defRPr/>
              </a:pPr>
              <a:t>‹nr.›</a:t>
            </a:fld>
            <a:endParaRPr lang="nl-NL"/>
          </a:p>
        </p:txBody>
      </p:sp>
    </p:spTree>
    <p:extLst>
      <p:ext uri="{BB962C8B-B14F-4D97-AF65-F5344CB8AC3E}">
        <p14:creationId xmlns:p14="http://schemas.microsoft.com/office/powerpoint/2010/main" val="2567523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37A480DF-6036-4035-AE56-6DB0BFCAC234}" type="datetimeFigureOut">
              <a:rPr lang="nl-NL"/>
              <a:pPr>
                <a:defRPr/>
              </a:pPr>
              <a:t>15-3-2021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FCBB0AC-00E6-4A55-BCE4-675B56EF50B9}" type="slidenum">
              <a:rPr lang="nl-NL"/>
              <a:pPr>
                <a:defRPr/>
              </a:pPr>
              <a:t>‹nr.›</a:t>
            </a:fld>
            <a:endParaRPr lang="nl-NL"/>
          </a:p>
        </p:txBody>
      </p:sp>
    </p:spTree>
    <p:extLst>
      <p:ext uri="{BB962C8B-B14F-4D97-AF65-F5344CB8AC3E}">
        <p14:creationId xmlns:p14="http://schemas.microsoft.com/office/powerpoint/2010/main" val="312368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BC31C243-9740-47C0-A845-C6F0EFDD3396}" type="datetimeFigureOut">
              <a:rPr lang="nl-NL"/>
              <a:pPr>
                <a:defRPr/>
              </a:pPr>
              <a:t>15-3-2021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9DA5CFE-AC37-41A2-B2E0-8AA7295A7E88}" type="slidenum">
              <a:rPr lang="nl-NL"/>
              <a:pPr>
                <a:defRPr/>
              </a:pPr>
              <a:t>‹nr.›</a:t>
            </a:fld>
            <a:endParaRPr lang="nl-NL"/>
          </a:p>
        </p:txBody>
      </p:sp>
    </p:spTree>
    <p:extLst>
      <p:ext uri="{BB962C8B-B14F-4D97-AF65-F5344CB8AC3E}">
        <p14:creationId xmlns:p14="http://schemas.microsoft.com/office/powerpoint/2010/main" val="209761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1970CFCA-A420-4A1F-8A2A-784A05E4193E}" type="datetimeFigureOut">
              <a:rPr lang="nl-NL"/>
              <a:pPr>
                <a:defRPr/>
              </a:pPr>
              <a:t>15-3-2021</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0EDE3788-BF68-42D2-A760-21CED4A205DD}" type="slidenum">
              <a:rPr lang="nl-NL"/>
              <a:pPr>
                <a:defRPr/>
              </a:pPr>
              <a:t>‹nr.›</a:t>
            </a:fld>
            <a:endParaRPr lang="nl-NL"/>
          </a:p>
        </p:txBody>
      </p:sp>
    </p:spTree>
    <p:extLst>
      <p:ext uri="{BB962C8B-B14F-4D97-AF65-F5344CB8AC3E}">
        <p14:creationId xmlns:p14="http://schemas.microsoft.com/office/powerpoint/2010/main" val="1254642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E11F7306-7EA2-4032-9D01-54C26DF99BA4}" type="datetimeFigureOut">
              <a:rPr lang="nl-NL"/>
              <a:pPr>
                <a:defRPr/>
              </a:pPr>
              <a:t>15-3-2021</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87B7C5D0-2556-41FD-A59A-DFF72E895266}" type="slidenum">
              <a:rPr lang="nl-NL"/>
              <a:pPr>
                <a:defRPr/>
              </a:pPr>
              <a:t>‹nr.›</a:t>
            </a:fld>
            <a:endParaRPr lang="nl-NL"/>
          </a:p>
        </p:txBody>
      </p:sp>
    </p:spTree>
    <p:extLst>
      <p:ext uri="{BB962C8B-B14F-4D97-AF65-F5344CB8AC3E}">
        <p14:creationId xmlns:p14="http://schemas.microsoft.com/office/powerpoint/2010/main" val="47626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CDE873F-2990-4DEB-8586-A119EEA4F69D}" type="datetimeFigureOut">
              <a:rPr lang="nl-NL"/>
              <a:pPr>
                <a:defRPr/>
              </a:pPr>
              <a:t>15-3-2021</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DA1CB64D-B2EC-475D-96F0-DFEF36EF2E9F}" type="slidenum">
              <a:rPr lang="nl-NL"/>
              <a:pPr>
                <a:defRPr/>
              </a:pPr>
              <a:t>‹nr.›</a:t>
            </a:fld>
            <a:endParaRPr lang="nl-NL"/>
          </a:p>
        </p:txBody>
      </p:sp>
    </p:spTree>
    <p:extLst>
      <p:ext uri="{BB962C8B-B14F-4D97-AF65-F5344CB8AC3E}">
        <p14:creationId xmlns:p14="http://schemas.microsoft.com/office/powerpoint/2010/main" val="1045478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518532C-A93D-4779-BBD2-015BABC033A0}" type="datetimeFigureOut">
              <a:rPr lang="nl-NL"/>
              <a:pPr>
                <a:defRPr/>
              </a:pPr>
              <a:t>15-3-2021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15750DD-F5F6-4A32-9969-FDEB3282BA02}" type="slidenum">
              <a:rPr lang="nl-NL"/>
              <a:pPr>
                <a:defRPr/>
              </a:pPr>
              <a:t>‹nr.›</a:t>
            </a:fld>
            <a:endParaRPr lang="nl-NL"/>
          </a:p>
        </p:txBody>
      </p:sp>
    </p:spTree>
    <p:extLst>
      <p:ext uri="{BB962C8B-B14F-4D97-AF65-F5344CB8AC3E}">
        <p14:creationId xmlns:p14="http://schemas.microsoft.com/office/powerpoint/2010/main" val="193462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6EE7E-2D80-4488-8F12-67EAE0990E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F12511-D602-4436-9569-5222AD29E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B1A2FE-7193-4AFF-8CC4-F873C202FA65}"/>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0F7A4015-F8B2-49D3-B4A3-35B3449911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1AC22A-9CD0-4C72-95F8-3B59394CE0B1}"/>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680876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87DA8AD-127C-46C8-BB95-CA58D08B11DE}" type="datetimeFigureOut">
              <a:rPr lang="nl-NL"/>
              <a:pPr>
                <a:defRPr/>
              </a:pPr>
              <a:t>15-3-2021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27588DC-7A20-4B62-B2B1-99BF3091DCBA}" type="slidenum">
              <a:rPr lang="nl-NL"/>
              <a:pPr>
                <a:defRPr/>
              </a:pPr>
              <a:t>‹nr.›</a:t>
            </a:fld>
            <a:endParaRPr lang="nl-NL"/>
          </a:p>
        </p:txBody>
      </p:sp>
    </p:spTree>
    <p:extLst>
      <p:ext uri="{BB962C8B-B14F-4D97-AF65-F5344CB8AC3E}">
        <p14:creationId xmlns:p14="http://schemas.microsoft.com/office/powerpoint/2010/main" val="3276148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DEC1A76-23E7-4899-9970-BDE9E2675256}" type="datetimeFigureOut">
              <a:rPr lang="nl-NL"/>
              <a:pPr>
                <a:defRPr/>
              </a:pPr>
              <a:t>15-3-2021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C5F452E-8EA8-42F8-92BE-0AF923D06A98}" type="slidenum">
              <a:rPr lang="nl-NL"/>
              <a:pPr>
                <a:defRPr/>
              </a:pPr>
              <a:t>‹nr.›</a:t>
            </a:fld>
            <a:endParaRPr lang="nl-NL"/>
          </a:p>
        </p:txBody>
      </p:sp>
    </p:spTree>
    <p:extLst>
      <p:ext uri="{BB962C8B-B14F-4D97-AF65-F5344CB8AC3E}">
        <p14:creationId xmlns:p14="http://schemas.microsoft.com/office/powerpoint/2010/main" val="57501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F0DE91D-7D31-466B-9C78-6D5E45E093F7}" type="datetimeFigureOut">
              <a:rPr lang="nl-NL"/>
              <a:pPr>
                <a:defRPr/>
              </a:pPr>
              <a:t>15-3-2021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7253EE8-A675-4DDC-809A-9B08AA0EE35E}" type="slidenum">
              <a:rPr lang="nl-NL"/>
              <a:pPr>
                <a:defRPr/>
              </a:pPr>
              <a:t>‹nr.›</a:t>
            </a:fld>
            <a:endParaRPr lang="nl-NL"/>
          </a:p>
        </p:txBody>
      </p:sp>
    </p:spTree>
    <p:extLst>
      <p:ext uri="{BB962C8B-B14F-4D97-AF65-F5344CB8AC3E}">
        <p14:creationId xmlns:p14="http://schemas.microsoft.com/office/powerpoint/2010/main" val="339430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E0A6C-1FED-4E0C-B19A-8D1938233C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31A432-2823-4ABF-A734-03C489DFDDB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C6F315-34B8-4D00-BD23-7B54835FB7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2449D3-8D9D-4383-8DA4-8171D02229DD}"/>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6" name="Tijdelijke aanduiding voor voettekst 5">
            <a:extLst>
              <a:ext uri="{FF2B5EF4-FFF2-40B4-BE49-F238E27FC236}">
                <a16:creationId xmlns:a16="http://schemas.microsoft.com/office/drawing/2014/main" id="{49591BCF-13B5-4F19-B1B3-5CF797BF85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E3F61-3B0F-4FFF-B39F-609BF5F4FF0A}"/>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65026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DB79E-FBFC-444D-A729-22E9FFC36E4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B6AB22-49F6-4705-B4B9-CFA549CC1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742285-AE4A-4063-999F-60012E46617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8892D24-DAF4-4383-A8C0-7F55CA3AA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E9E42D-BC97-4E21-8537-3CB92E2FD4E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4E1AC52-C3AE-4272-9BF9-4F62E03A9C16}"/>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8" name="Tijdelijke aanduiding voor voettekst 7">
            <a:extLst>
              <a:ext uri="{FF2B5EF4-FFF2-40B4-BE49-F238E27FC236}">
                <a16:creationId xmlns:a16="http://schemas.microsoft.com/office/drawing/2014/main" id="{57A16E51-49AA-499B-A49C-5C410A9A13B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86F47-C6E6-4FD9-BAE6-DD33C2A70E3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25696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4FFBF-2E4C-416C-B64F-4C0F38C0C5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9D8B8F1-68F3-486A-A474-C806442C9B32}"/>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4" name="Tijdelijke aanduiding voor voettekst 3">
            <a:extLst>
              <a:ext uri="{FF2B5EF4-FFF2-40B4-BE49-F238E27FC236}">
                <a16:creationId xmlns:a16="http://schemas.microsoft.com/office/drawing/2014/main" id="{6BB6DA2C-791B-4F7B-BA25-84DAD3C807D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5E40A16-DAF4-4054-871E-C8EEA4112465}"/>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71929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95AFB2-ACC9-4416-94CE-0EC6D6014F0B}"/>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3" name="Tijdelijke aanduiding voor voettekst 2">
            <a:extLst>
              <a:ext uri="{FF2B5EF4-FFF2-40B4-BE49-F238E27FC236}">
                <a16:creationId xmlns:a16="http://schemas.microsoft.com/office/drawing/2014/main" id="{64C01907-92A8-4B34-A9DD-94DF2B97111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3552E0-C0C9-4170-86A4-D91CB997B24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34897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F7734-9F83-472F-8B97-0AF0318E51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94FFF9-47C8-4080-BA1E-CB5D3451C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02BAAF8-4F5F-407A-8862-AC13EF375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40B89F-4164-42A0-8831-E6286DFFE389}"/>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6" name="Tijdelijke aanduiding voor voettekst 5">
            <a:extLst>
              <a:ext uri="{FF2B5EF4-FFF2-40B4-BE49-F238E27FC236}">
                <a16:creationId xmlns:a16="http://schemas.microsoft.com/office/drawing/2014/main" id="{F762361C-2009-4B41-959F-EC759E39B5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5DA03F-4FC0-496E-AD50-4A443C8EF1D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39231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EE4BB-48C8-49E8-A4B8-AE89D975E1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6E78A7C-FC8B-40BF-8C83-9DF23747A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7081382-4236-44DD-8469-BF537F3BC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0120F2-A012-49FD-8B17-1D78A83B177A}"/>
              </a:ext>
            </a:extLst>
          </p:cNvPr>
          <p:cNvSpPr>
            <a:spLocks noGrp="1"/>
          </p:cNvSpPr>
          <p:nvPr>
            <p:ph type="dt" sz="half" idx="10"/>
          </p:nvPr>
        </p:nvSpPr>
        <p:spPr/>
        <p:txBody>
          <a:bodyPr/>
          <a:lstStyle/>
          <a:p>
            <a:fld id="{FABA6817-34EB-48BC-A12B-9919070E1896}" type="datetimeFigureOut">
              <a:rPr lang="nl-NL" smtClean="0"/>
              <a:t>15-3-2021</a:t>
            </a:fld>
            <a:endParaRPr lang="nl-NL"/>
          </a:p>
        </p:txBody>
      </p:sp>
      <p:sp>
        <p:nvSpPr>
          <p:cNvPr id="6" name="Tijdelijke aanduiding voor voettekst 5">
            <a:extLst>
              <a:ext uri="{FF2B5EF4-FFF2-40B4-BE49-F238E27FC236}">
                <a16:creationId xmlns:a16="http://schemas.microsoft.com/office/drawing/2014/main" id="{AAA40656-0813-46FF-9064-D6A8EB1517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C5ABD9-FDAE-4E41-A8E7-37388D9C182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1747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C3635A-E63B-4181-A06A-F904D3BAD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B5ABF43-2370-40CF-BA3F-E30FCA211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4A3354-42B4-4A09-8AE2-96C72FD82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A6817-34EB-48BC-A12B-9919070E1896}" type="datetimeFigureOut">
              <a:rPr lang="nl-NL" smtClean="0"/>
              <a:t>15-3-2021</a:t>
            </a:fld>
            <a:endParaRPr lang="nl-NL"/>
          </a:p>
        </p:txBody>
      </p:sp>
      <p:sp>
        <p:nvSpPr>
          <p:cNvPr id="5" name="Tijdelijke aanduiding voor voettekst 4">
            <a:extLst>
              <a:ext uri="{FF2B5EF4-FFF2-40B4-BE49-F238E27FC236}">
                <a16:creationId xmlns:a16="http://schemas.microsoft.com/office/drawing/2014/main" id="{E28C9D01-1E59-4A29-A3B9-E6435EE82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4CF23F-B827-411E-8273-B8F09D2AA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E38C-8D44-43A9-A0A8-E81091A5B70F}" type="slidenum">
              <a:rPr lang="nl-NL" smtClean="0"/>
              <a:t>‹nr.›</a:t>
            </a:fld>
            <a:endParaRPr lang="nl-NL"/>
          </a:p>
        </p:txBody>
      </p:sp>
    </p:spTree>
    <p:extLst>
      <p:ext uri="{BB962C8B-B14F-4D97-AF65-F5344CB8AC3E}">
        <p14:creationId xmlns:p14="http://schemas.microsoft.com/office/powerpoint/2010/main" val="796993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15-3-2021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813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7E5F40-2567-4E7B-A81A-06BEE23B1DB6}" type="datetimeFigureOut">
              <a:rPr lang="nl-NL"/>
              <a:pPr>
                <a:defRPr/>
              </a:pPr>
              <a:t>15-3-2021</a:t>
            </a:fld>
            <a:endParaRPr lang="nl-NL"/>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8EC2FE-B427-4450-9ECC-CDC39E04BC0F}" type="slidenum">
              <a:rPr lang="nl-NL"/>
              <a:pPr>
                <a:defRPr/>
              </a:pPr>
              <a:t>‹nr.›</a:t>
            </a:fld>
            <a:endParaRPr lang="nl-NL"/>
          </a:p>
        </p:txBody>
      </p:sp>
    </p:spTree>
    <p:extLst>
      <p:ext uri="{BB962C8B-B14F-4D97-AF65-F5344CB8AC3E}">
        <p14:creationId xmlns:p14="http://schemas.microsoft.com/office/powerpoint/2010/main" val="16067892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2.xm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n2Wpbl6fYk" TargetMode="External"/><Relationship Id="rId2" Type="http://schemas.openxmlformats.org/officeDocument/2006/relationships/hyperlink" Target="https://www.youtube.com/watch?v=hElzxRo9kOU" TargetMode="External"/><Relationship Id="rId1" Type="http://schemas.openxmlformats.org/officeDocument/2006/relationships/slideLayout" Target="../slideLayouts/slideLayout18.xml"/><Relationship Id="rId6" Type="http://schemas.openxmlformats.org/officeDocument/2006/relationships/hyperlink" Target="https://www.youtube.com/watch?v=SjdSR-oXzqo" TargetMode="External"/><Relationship Id="rId5" Type="http://schemas.openxmlformats.org/officeDocument/2006/relationships/hyperlink" Target="https://www.youtube.com/watch?v=nwKBUTHV1QE" TargetMode="External"/><Relationship Id="rId4" Type="http://schemas.openxmlformats.org/officeDocument/2006/relationships/hyperlink" Target="https://www.youtube.com/watch?v=lTUzUGB8GA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hyperlink" Target="https://www.duic.nl/algemeen/afval-naast-utrechtse-papiercontainers-niet-het-probleem-van-capaciteit-maar-van-menselijk-gedra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telegraaf.nl/nieuws/1002193046/oer-hollands-gedrag-verdwijnt-voorgoed-door-coro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EAFC9-E62A-41C1-BD5A-66072751C058}"/>
              </a:ext>
            </a:extLst>
          </p:cNvPr>
          <p:cNvSpPr>
            <a:spLocks noGrp="1"/>
          </p:cNvSpPr>
          <p:nvPr>
            <p:ph type="title"/>
          </p:nvPr>
        </p:nvSpPr>
        <p:spPr/>
        <p:txBody>
          <a:bodyPr/>
          <a:lstStyle/>
          <a:p>
            <a:r>
              <a:rPr lang="nl-NL" dirty="0"/>
              <a:t>Motivatie</a:t>
            </a:r>
          </a:p>
        </p:txBody>
      </p:sp>
      <p:sp>
        <p:nvSpPr>
          <p:cNvPr id="4" name="Tijdelijke aanduiding voor tekst 3">
            <a:extLst>
              <a:ext uri="{FF2B5EF4-FFF2-40B4-BE49-F238E27FC236}">
                <a16:creationId xmlns:a16="http://schemas.microsoft.com/office/drawing/2014/main" id="{83DF24FB-535E-47EA-957D-90DD31BCDCF3}"/>
              </a:ext>
            </a:extLst>
          </p:cNvPr>
          <p:cNvSpPr>
            <a:spLocks noGrp="1"/>
          </p:cNvSpPr>
          <p:nvPr>
            <p:ph type="body" sz="half" idx="2"/>
          </p:nvPr>
        </p:nvSpPr>
        <p:spPr/>
        <p:txBody>
          <a:bodyPr/>
          <a:lstStyle/>
          <a:p>
            <a:r>
              <a:rPr lang="nl-NL" sz="1800" dirty="0"/>
              <a:t>Motivatie is datgene wat een individu tot bepaald gedrag drijft. </a:t>
            </a:r>
          </a:p>
          <a:p>
            <a:endParaRPr lang="nl-NL" sz="1800" dirty="0"/>
          </a:p>
          <a:p>
            <a:endParaRPr lang="nl-NL" sz="1800" dirty="0"/>
          </a:p>
          <a:p>
            <a:r>
              <a:rPr lang="nl-NL" sz="1800" b="1" dirty="0"/>
              <a:t>Motivatie heeft invloed op gedrag</a:t>
            </a:r>
          </a:p>
          <a:p>
            <a:endParaRPr lang="nl-NL" dirty="0"/>
          </a:p>
        </p:txBody>
      </p:sp>
      <p:pic>
        <p:nvPicPr>
          <p:cNvPr id="11266" name="Picture 2" descr="9 HRM-tips voor het motiveren van je medewerkers | IMK Opleidingen">
            <a:extLst>
              <a:ext uri="{FF2B5EF4-FFF2-40B4-BE49-F238E27FC236}">
                <a16:creationId xmlns:a16="http://schemas.microsoft.com/office/drawing/2014/main" id="{9AE9F8FC-AA1B-4D47-99F6-7D33B79117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2399" y="384175"/>
            <a:ext cx="4212431" cy="233789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iet is onmogelijk voor hen die willen, kunnen &amp; doen">
            <a:extLst>
              <a:ext uri="{FF2B5EF4-FFF2-40B4-BE49-F238E27FC236}">
                <a16:creationId xmlns:a16="http://schemas.microsoft.com/office/drawing/2014/main" id="{99BDD5AB-8E21-473A-84FA-34E87F9BB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101" y="2920183"/>
            <a:ext cx="3278188" cy="320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E4B27-C8A4-47CA-9561-0590A13DC8EE}"/>
              </a:ext>
            </a:extLst>
          </p:cNvPr>
          <p:cNvSpPr>
            <a:spLocks noGrp="1"/>
          </p:cNvSpPr>
          <p:nvPr>
            <p:ph type="title"/>
          </p:nvPr>
        </p:nvSpPr>
        <p:spPr/>
        <p:txBody>
          <a:bodyPr/>
          <a:lstStyle/>
          <a:p>
            <a:r>
              <a:rPr lang="nl-NL" sz="2000" b="1" dirty="0">
                <a:effectLst/>
                <a:latin typeface="Calibri" panose="020F0502020204030204" pitchFamily="34" charset="0"/>
                <a:ea typeface="Calibri" panose="020F0502020204030204" pitchFamily="34" charset="0"/>
                <a:cs typeface="Times New Roman" panose="02020603050405020304" pitchFamily="18" charset="0"/>
              </a:rPr>
              <a:t>Maslows theorie</a:t>
            </a:r>
            <a:endParaRPr lang="nl-NL" dirty="0"/>
          </a:p>
        </p:txBody>
      </p:sp>
      <p:sp>
        <p:nvSpPr>
          <p:cNvPr id="4" name="Tijdelijke aanduiding voor tekst 3">
            <a:extLst>
              <a:ext uri="{FF2B5EF4-FFF2-40B4-BE49-F238E27FC236}">
                <a16:creationId xmlns:a16="http://schemas.microsoft.com/office/drawing/2014/main" id="{D36C81AB-EA15-4CE6-83BD-61055C2D50FD}"/>
              </a:ext>
            </a:extLst>
          </p:cNvPr>
          <p:cNvSpPr>
            <a:spLocks noGrp="1"/>
          </p:cNvSpPr>
          <p:nvPr>
            <p:ph type="body" sz="half" idx="2"/>
          </p:nvPr>
        </p:nvSpPr>
        <p:spPr/>
        <p:txBody>
          <a:bodyPr>
            <a:normAutofit/>
          </a:bodyPr>
          <a:lstStyle/>
          <a:p>
            <a:pPr marL="285750" indent="-285750">
              <a:buFontTx/>
              <a:buChar char="-"/>
            </a:pPr>
            <a:r>
              <a:rPr lang="nl-NL" sz="1800" dirty="0"/>
              <a:t>Zelfontplooiing</a:t>
            </a:r>
          </a:p>
          <a:p>
            <a:pPr marL="285750" indent="-285750">
              <a:buFontTx/>
              <a:buChar char="-"/>
            </a:pPr>
            <a:r>
              <a:rPr lang="nl-NL" sz="1800" dirty="0"/>
              <a:t>Waardering</a:t>
            </a:r>
          </a:p>
          <a:p>
            <a:pPr marL="285750" indent="-285750">
              <a:buFontTx/>
              <a:buChar char="-"/>
            </a:pPr>
            <a:r>
              <a:rPr lang="nl-NL" sz="1800" dirty="0"/>
              <a:t>Sociale acceptatie</a:t>
            </a:r>
          </a:p>
          <a:p>
            <a:pPr marL="285750" indent="-285750">
              <a:buFontTx/>
              <a:buChar char="-"/>
            </a:pPr>
            <a:r>
              <a:rPr lang="nl-NL" sz="1800" dirty="0"/>
              <a:t>Zekerheid</a:t>
            </a:r>
          </a:p>
          <a:p>
            <a:pPr marL="285750" indent="-285750">
              <a:buFontTx/>
              <a:buChar char="-"/>
            </a:pPr>
            <a:r>
              <a:rPr lang="nl-NL" sz="1800" dirty="0"/>
              <a:t>Fysiologische behoeften</a:t>
            </a:r>
          </a:p>
          <a:p>
            <a:pPr marL="285750" indent="-285750">
              <a:buFontTx/>
              <a:buChar char="-"/>
            </a:pPr>
            <a:endParaRPr lang="nl-NL" sz="1800" dirty="0"/>
          </a:p>
          <a:p>
            <a:endParaRPr lang="nl-NL" sz="1800" dirty="0"/>
          </a:p>
          <a:p>
            <a:r>
              <a:rPr lang="nl-NL" sz="1800" b="1" dirty="0"/>
              <a:t>Denk aan het sociale fundament van de donut economie</a:t>
            </a:r>
          </a:p>
        </p:txBody>
      </p:sp>
      <p:pic>
        <p:nvPicPr>
          <p:cNvPr id="12290" name="Picture 2" descr="Eerst het salaris, daarna het leren | Paragin">
            <a:extLst>
              <a:ext uri="{FF2B5EF4-FFF2-40B4-BE49-F238E27FC236}">
                <a16:creationId xmlns:a16="http://schemas.microsoft.com/office/drawing/2014/main" id="{E8B3DDA7-955E-4C75-8884-8005DC9DC8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6163" y="854075"/>
            <a:ext cx="6815137" cy="23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940BD-39C9-4254-8971-19BA05DF9805}"/>
              </a:ext>
            </a:extLst>
          </p:cNvPr>
          <p:cNvSpPr>
            <a:spLocks noGrp="1"/>
          </p:cNvSpPr>
          <p:nvPr>
            <p:ph type="title"/>
          </p:nvPr>
        </p:nvSpPr>
        <p:spPr/>
        <p:txBody>
          <a:bodyPr/>
          <a:lstStyle/>
          <a:p>
            <a:r>
              <a:rPr lang="nl-NL" dirty="0"/>
              <a:t>Leerarrangement 4</a:t>
            </a:r>
          </a:p>
        </p:txBody>
      </p:sp>
      <p:sp>
        <p:nvSpPr>
          <p:cNvPr id="4" name="Tijdelijke aanduiding voor tekst 3">
            <a:extLst>
              <a:ext uri="{FF2B5EF4-FFF2-40B4-BE49-F238E27FC236}">
                <a16:creationId xmlns:a16="http://schemas.microsoft.com/office/drawing/2014/main" id="{98EF18A7-12AA-4246-88D0-BC6704076D36}"/>
              </a:ext>
            </a:extLst>
          </p:cNvPr>
          <p:cNvSpPr>
            <a:spLocks noGrp="1"/>
          </p:cNvSpPr>
          <p:nvPr>
            <p:ph type="body" sz="half" idx="2"/>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Leerdoelen en succescriteria</a:t>
            </a: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je informatie over gedragsverandering te verzamelen</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je informatie over milieu, klimaat en/of biodiversiteit te verzamelen</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je informatie te controleren op juistheid </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je gebruik maken van de attributietheorie of de behoeftes van Maslows </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je een eigen onderbouwde eigen mening geven</a:t>
            </a:r>
            <a:endParaRPr lang="nl-NL" b="1" dirty="0"/>
          </a:p>
        </p:txBody>
      </p:sp>
      <p:pic>
        <p:nvPicPr>
          <p:cNvPr id="13314" name="Picture 2" descr="Nieuw jaar, nieuwe verandering? | RubenvanZelm">
            <a:extLst>
              <a:ext uri="{FF2B5EF4-FFF2-40B4-BE49-F238E27FC236}">
                <a16:creationId xmlns:a16="http://schemas.microsoft.com/office/drawing/2014/main" id="{E169687F-07AA-470F-83E6-AEB8F819E1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60181" y="1527969"/>
            <a:ext cx="58293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6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9232" y="0"/>
            <a:ext cx="556077" cy="6874362"/>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hoek 4"/>
          <p:cNvSpPr/>
          <p:nvPr/>
        </p:nvSpPr>
        <p:spPr>
          <a:xfrm>
            <a:off x="508000" y="6623830"/>
            <a:ext cx="11683999" cy="250532"/>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3" cstate="print"/>
          <a:stretch>
            <a:fillRect/>
          </a:stretch>
        </p:blipFill>
        <p:spPr>
          <a:xfrm>
            <a:off x="-30585" y="0"/>
            <a:ext cx="1053380" cy="756400"/>
          </a:xfrm>
          <a:prstGeom prst="rect">
            <a:avLst/>
          </a:prstGeom>
        </p:spPr>
      </p:pic>
      <p:pic>
        <p:nvPicPr>
          <p:cNvPr id="7" name="Afbeelding 6"/>
          <p:cNvPicPr>
            <a:picLocks noChangeAspect="1"/>
          </p:cNvPicPr>
          <p:nvPr/>
        </p:nvPicPr>
        <p:blipFill rotWithShape="1">
          <a:blip r:embed="rId4" cstate="print"/>
          <a:srcRect l="21805" r="10840"/>
          <a:stretch/>
        </p:blipFill>
        <p:spPr>
          <a:xfrm>
            <a:off x="617558" y="758200"/>
            <a:ext cx="299335" cy="412425"/>
          </a:xfrm>
          <a:prstGeom prst="rect">
            <a:avLst/>
          </a:prstGeom>
        </p:spPr>
      </p:pic>
      <p:pic>
        <p:nvPicPr>
          <p:cNvPr id="8" name="Afbeelding 7"/>
          <p:cNvPicPr>
            <a:picLocks noChangeAspect="1"/>
          </p:cNvPicPr>
          <p:nvPr/>
        </p:nvPicPr>
        <p:blipFill>
          <a:blip r:embed="rId5" cstate="print"/>
          <a:stretch>
            <a:fillRect/>
          </a:stretch>
        </p:blipFill>
        <p:spPr>
          <a:xfrm>
            <a:off x="644046" y="2049061"/>
            <a:ext cx="263290" cy="321303"/>
          </a:xfrm>
          <a:prstGeom prst="rect">
            <a:avLst/>
          </a:prstGeom>
        </p:spPr>
      </p:pic>
      <p:pic>
        <p:nvPicPr>
          <p:cNvPr id="9" name="Afbeelding 8"/>
          <p:cNvPicPr>
            <a:picLocks noChangeAspect="1"/>
          </p:cNvPicPr>
          <p:nvPr/>
        </p:nvPicPr>
        <p:blipFill>
          <a:blip r:embed="rId6" cstate="print"/>
          <a:stretch>
            <a:fillRect/>
          </a:stretch>
        </p:blipFill>
        <p:spPr>
          <a:xfrm>
            <a:off x="641924" y="3428735"/>
            <a:ext cx="266283" cy="416301"/>
          </a:xfrm>
          <a:prstGeom prst="rect">
            <a:avLst/>
          </a:prstGeom>
        </p:spPr>
      </p:pic>
      <p:pic>
        <p:nvPicPr>
          <p:cNvPr id="10" name="Afbeelding 9"/>
          <p:cNvPicPr>
            <a:picLocks noChangeAspect="1"/>
          </p:cNvPicPr>
          <p:nvPr/>
        </p:nvPicPr>
        <p:blipFill>
          <a:blip r:embed="rId7" cstate="print"/>
          <a:stretch>
            <a:fillRect/>
          </a:stretch>
        </p:blipFill>
        <p:spPr>
          <a:xfrm>
            <a:off x="6530568" y="755663"/>
            <a:ext cx="385812" cy="263054"/>
          </a:xfrm>
          <a:prstGeom prst="rect">
            <a:avLst/>
          </a:prstGeom>
        </p:spPr>
      </p:pic>
      <p:pic>
        <p:nvPicPr>
          <p:cNvPr id="11" name="Afbeelding 10"/>
          <p:cNvPicPr>
            <a:picLocks noChangeAspect="1"/>
          </p:cNvPicPr>
          <p:nvPr/>
        </p:nvPicPr>
        <p:blipFill>
          <a:blip r:embed="rId8" cstate="print"/>
          <a:stretch>
            <a:fillRect/>
          </a:stretch>
        </p:blipFill>
        <p:spPr>
          <a:xfrm>
            <a:off x="6656962" y="3534265"/>
            <a:ext cx="299225" cy="290796"/>
          </a:xfrm>
          <a:prstGeom prst="rect">
            <a:avLst/>
          </a:prstGeom>
        </p:spPr>
      </p:pic>
      <p:pic>
        <p:nvPicPr>
          <p:cNvPr id="12" name="Afbeelding 11"/>
          <p:cNvPicPr>
            <a:picLocks noChangeAspect="1"/>
          </p:cNvPicPr>
          <p:nvPr/>
        </p:nvPicPr>
        <p:blipFill rotWithShape="1">
          <a:blip r:embed="rId9" cstate="print"/>
          <a:srcRect l="17050" t="33024" r="61669" b="30375"/>
          <a:stretch/>
        </p:blipFill>
        <p:spPr>
          <a:xfrm>
            <a:off x="6643164" y="2755698"/>
            <a:ext cx="269390" cy="260485"/>
          </a:xfrm>
          <a:prstGeom prst="rect">
            <a:avLst/>
          </a:prstGeom>
        </p:spPr>
      </p:pic>
      <p:sp>
        <p:nvSpPr>
          <p:cNvPr id="13" name="Rectangle 3"/>
          <p:cNvSpPr>
            <a:spLocks noChangeArrowheads="1"/>
          </p:cNvSpPr>
          <p:nvPr/>
        </p:nvSpPr>
        <p:spPr bwMode="auto">
          <a:xfrm>
            <a:off x="1002311" y="868710"/>
            <a:ext cx="5145939"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 </a:t>
            </a:r>
            <a:b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br>
            <a:r>
              <a:rPr kumimoji="0" lang="nl-NL" sz="1400" b="0" i="0" u="none" strike="noStrike" kern="1200" cap="none" spc="0" normalizeH="0" baseline="0" noProof="0" dirty="0">
                <a:ln>
                  <a:noFill/>
                </a:ln>
                <a:solidFill>
                  <a:prstClr val="black"/>
                </a:solidFill>
                <a:effectLst/>
                <a:uLnTx/>
                <a:uFillTx/>
                <a:latin typeface="Calibri"/>
                <a:ea typeface="+mn-ea"/>
                <a:cs typeface="+mn-cs"/>
              </a:rPr>
              <a:t>Je kunt gedrag beschrijven en analyseren</a:t>
            </a:r>
            <a:br>
              <a:rPr kumimoji="0" lang="nl-NL" sz="1400" b="0" i="0" u="none" strike="noStrike" kern="1200" cap="none" spc="0" normalizeH="0" baseline="0" noProof="0" dirty="0">
                <a:ln>
                  <a:noFill/>
                </a:ln>
                <a:solidFill>
                  <a:prstClr val="black"/>
                </a:solidFill>
                <a:effectLst/>
                <a:uLnTx/>
                <a:uFillTx/>
                <a:latin typeface="Calibri"/>
                <a:ea typeface="+mn-ea"/>
                <a:cs typeface="+mn-cs"/>
              </a:rPr>
            </a:br>
            <a:r>
              <a:rPr kumimoji="0" lang="nl-NL" sz="1400" b="0" i="0" u="none" strike="noStrike" kern="1200" cap="none" spc="0" normalizeH="0" baseline="0" noProof="0" dirty="0">
                <a:ln>
                  <a:noFill/>
                </a:ln>
                <a:solidFill>
                  <a:prstClr val="black"/>
                </a:solidFill>
                <a:effectLst/>
                <a:uLnTx/>
                <a:uFillTx/>
                <a:latin typeface="Calibri"/>
                <a:ea typeface="+mn-ea"/>
                <a:cs typeface="+mn-cs"/>
              </a:rPr>
              <a:t>Je kunt uitleggen wat gedragsverandering inhoud, een methodiek voor gedragsverandering uitleggen en toepassen.</a:t>
            </a:r>
            <a:endParaRPr kumimoji="0" lang="nl-NL" sz="14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p:txBody>
      </p:sp>
      <p:sp>
        <p:nvSpPr>
          <p:cNvPr id="14" name="Rectangle 4"/>
          <p:cNvSpPr>
            <a:spLocks noChangeArrowheads="1"/>
          </p:cNvSpPr>
          <p:nvPr/>
        </p:nvSpPr>
        <p:spPr bwMode="auto">
          <a:xfrm>
            <a:off x="996920" y="1864889"/>
            <a:ext cx="5145940" cy="2246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Een methode om gedragsverandering in weeg te brengen dat te maken heeft met milieu, klimaat of biodiversiteit.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Een probleem beschreven in een verantwoordingsdocument.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Een verantwoording en onderbouwing voor de methode om het desbetreffende gedrag te veranderen.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Doelgroep vrijekeuze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Probleemstelling vrijekeuze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Methode vrijekeuze </a:t>
            </a:r>
          </a:p>
        </p:txBody>
      </p:sp>
      <p:sp>
        <p:nvSpPr>
          <p:cNvPr id="15" name="Rectangle 5"/>
          <p:cNvSpPr>
            <a:spLocks noChangeArrowheads="1"/>
          </p:cNvSpPr>
          <p:nvPr/>
        </p:nvSpPr>
        <p:spPr bwMode="auto">
          <a:xfrm>
            <a:off x="1022795" y="4233660"/>
            <a:ext cx="5145941" cy="2246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err="1">
                <a:ln>
                  <a:noFill/>
                </a:ln>
                <a:solidFill>
                  <a:srgbClr val="0070C0"/>
                </a:solidFill>
                <a:effectLst/>
                <a:uLnTx/>
                <a:uFillTx/>
                <a:latin typeface="Calibri"/>
                <a:ea typeface="Calibri" pitchFamily="34" charset="0"/>
                <a:cs typeface="Arial" charset="0"/>
              </a:rPr>
              <a:t>Leerpad</a:t>
            </a:r>
            <a: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Kies een probleem omtrent milieu, klimaat of biodiversiteit dat je aanspreekt.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Breng de doelgroep en overige gegevens die van belang zijn in kaart.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Observeer het gedrag door de attributietheorie en bepaal of het intern of extern gedrag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Kies een methode (verandering) die het mogelijk kan maken dit gedrag te veranderen.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Let op, APA bron vermelding.</a:t>
            </a:r>
          </a:p>
        </p:txBody>
      </p:sp>
      <p:sp>
        <p:nvSpPr>
          <p:cNvPr id="16" name="Rectangle 6"/>
          <p:cNvSpPr>
            <a:spLocks noChangeArrowheads="1"/>
          </p:cNvSpPr>
          <p:nvPr/>
        </p:nvSpPr>
        <p:spPr bwMode="auto">
          <a:xfrm>
            <a:off x="7035507" y="754028"/>
            <a:ext cx="4618261" cy="1785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Plaats je product in je portofolio en vraag om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Bekijk leerproducten van anderen in hun portofolio en geef feedback op minimaal aanvullingsniveau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Verbeter je leerproduct en plaats een versie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Je maakt deze opdracht alleen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Versie 1 02-04-2021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Versie 2 09-04-2021</a:t>
            </a:r>
          </a:p>
        </p:txBody>
      </p:sp>
      <p:sp>
        <p:nvSpPr>
          <p:cNvPr id="17" name="Rectangle 8"/>
          <p:cNvSpPr>
            <a:spLocks noChangeArrowheads="1"/>
          </p:cNvSpPr>
          <p:nvPr/>
        </p:nvSpPr>
        <p:spPr bwMode="auto">
          <a:xfrm>
            <a:off x="7035507" y="2596160"/>
            <a:ext cx="4618261"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Bijeenkomsten</a:t>
            </a:r>
          </a:p>
          <a:p>
            <a:pPr marL="285750" marR="0" lvl="0" indent="-285750" algn="l" defTabSz="914400" rtl="0" eaLnBrk="1" fontAlgn="auto" latinLnBrk="0" hangingPunct="1">
              <a:lnSpc>
                <a:spcPct val="100000"/>
              </a:lnSpc>
              <a:spcBef>
                <a:spcPct val="50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Specialisatie lessen BBE</a:t>
            </a:r>
          </a:p>
          <a:p>
            <a:pPr marL="285750" marR="0" lvl="0" indent="-285750" algn="l" defTabSz="914400" rtl="0" eaLnBrk="1" fontAlgn="auto" latinLnBrk="0" hangingPunct="1">
              <a:lnSpc>
                <a:spcPct val="100000"/>
              </a:lnSpc>
              <a:spcBef>
                <a:spcPct val="50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IBS lessen</a:t>
            </a:r>
          </a:p>
        </p:txBody>
      </p:sp>
      <p:sp>
        <p:nvSpPr>
          <p:cNvPr id="18" name="Rectangle 8"/>
          <p:cNvSpPr>
            <a:spLocks noChangeArrowheads="1"/>
          </p:cNvSpPr>
          <p:nvPr/>
        </p:nvSpPr>
        <p:spPr bwMode="auto">
          <a:xfrm>
            <a:off x="7048485" y="3851177"/>
            <a:ext cx="4618261" cy="4924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Calibri" pitchFamily="34" charset="0"/>
                <a:cs typeface="Arial" charset="0"/>
              </a:rPr>
              <a:t>Zie wikiwijs; </a:t>
            </a:r>
          </a:p>
        </p:txBody>
      </p:sp>
      <p:sp>
        <p:nvSpPr>
          <p:cNvPr id="19" name="Rechthoek 1"/>
          <p:cNvSpPr>
            <a:spLocks noChangeArrowheads="1"/>
          </p:cNvSpPr>
          <p:nvPr/>
        </p:nvSpPr>
        <p:spPr bwMode="auto">
          <a:xfrm>
            <a:off x="1217186" y="89779"/>
            <a:ext cx="8911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2021_DCV_2_LS Gezondheid en gedragsverandering</a:t>
            </a:r>
          </a:p>
        </p:txBody>
      </p:sp>
      <p:pic>
        <p:nvPicPr>
          <p:cNvPr id="2" name="Afbeelding 1"/>
          <p:cNvPicPr>
            <a:picLocks noChangeAspect="1"/>
          </p:cNvPicPr>
          <p:nvPr/>
        </p:nvPicPr>
        <p:blipFill>
          <a:blip r:embed="rId10"/>
          <a:stretch>
            <a:fillRect/>
          </a:stretch>
        </p:blipFill>
        <p:spPr>
          <a:xfrm>
            <a:off x="6722474" y="4733189"/>
            <a:ext cx="2216848" cy="1565095"/>
          </a:xfrm>
          <a:prstGeom prst="rect">
            <a:avLst/>
          </a:prstGeom>
        </p:spPr>
      </p:pic>
      <p:pic>
        <p:nvPicPr>
          <p:cNvPr id="20" name="Picture 2" descr="Eerst het salaris, daarna het leren | Paragin">
            <a:extLst>
              <a:ext uri="{FF2B5EF4-FFF2-40B4-BE49-F238E27FC236}">
                <a16:creationId xmlns:a16="http://schemas.microsoft.com/office/drawing/2014/main" id="{6A9689B4-E3E1-44CE-AF90-064BEB7B27E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04940" y="5575024"/>
            <a:ext cx="2784752" cy="977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Perceptie en individuele besluitvorming - ppt download">
            <a:extLst>
              <a:ext uri="{FF2B5EF4-FFF2-40B4-BE49-F238E27FC236}">
                <a16:creationId xmlns:a16="http://schemas.microsoft.com/office/drawing/2014/main" id="{EBA5A6BD-CB5C-43CB-95CE-1814B250675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58678" y="4589409"/>
            <a:ext cx="1346672" cy="10100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47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D1429-7701-4546-8263-77B9203A0EF2}"/>
              </a:ext>
            </a:extLst>
          </p:cNvPr>
          <p:cNvSpPr>
            <a:spLocks noGrp="1"/>
          </p:cNvSpPr>
          <p:nvPr>
            <p:ph type="title"/>
          </p:nvPr>
        </p:nvSpPr>
        <p:spPr>
          <a:xfrm>
            <a:off x="609600" y="274638"/>
            <a:ext cx="10972800" cy="1143000"/>
          </a:xfrm>
        </p:spPr>
        <p:txBody>
          <a:bodyPr anchor="ctr">
            <a:normAutofit/>
          </a:bodyPr>
          <a:lstStyle/>
          <a:p>
            <a:r>
              <a:rPr lang="nl-NL" dirty="0"/>
              <a:t>Zelfstandig werken</a:t>
            </a:r>
          </a:p>
        </p:txBody>
      </p:sp>
      <p:graphicFrame>
        <p:nvGraphicFramePr>
          <p:cNvPr id="5" name="Tijdelijke aanduiding voor inhoud 4">
            <a:extLst>
              <a:ext uri="{FF2B5EF4-FFF2-40B4-BE49-F238E27FC236}">
                <a16:creationId xmlns:a16="http://schemas.microsoft.com/office/drawing/2014/main" id="{3F0C8732-AAB2-401B-9B9B-E064408C1E35}"/>
              </a:ext>
            </a:extLst>
          </p:cNvPr>
          <p:cNvGraphicFramePr>
            <a:graphicFrameLocks noGrp="1"/>
          </p:cNvGraphicFramePr>
          <p:nvPr>
            <p:ph sz="half" idx="1"/>
            <p:extLst>
              <p:ext uri="{D42A27DB-BD31-4B8C-83A1-F6EECF244321}">
                <p14:modId xmlns:p14="http://schemas.microsoft.com/office/powerpoint/2010/main" val="1461944532"/>
              </p:ext>
            </p:extLst>
          </p:nvPr>
        </p:nvGraphicFramePr>
        <p:xfrm>
          <a:off x="6095999" y="1417637"/>
          <a:ext cx="5340264" cy="4667053"/>
        </p:xfrm>
        <a:graphic>
          <a:graphicData uri="http://schemas.openxmlformats.org/drawingml/2006/table">
            <a:tbl>
              <a:tblPr firstRow="1" firstCol="1" bandRow="1">
                <a:tableStyleId>{7E9639D4-E3E2-4D34-9284-5A2195B3D0D7}</a:tableStyleId>
              </a:tblPr>
              <a:tblGrid>
                <a:gridCol w="2670132">
                  <a:extLst>
                    <a:ext uri="{9D8B030D-6E8A-4147-A177-3AD203B41FA5}">
                      <a16:colId xmlns:a16="http://schemas.microsoft.com/office/drawing/2014/main" val="3361210800"/>
                    </a:ext>
                  </a:extLst>
                </a:gridCol>
                <a:gridCol w="2670132">
                  <a:extLst>
                    <a:ext uri="{9D8B030D-6E8A-4147-A177-3AD203B41FA5}">
                      <a16:colId xmlns:a16="http://schemas.microsoft.com/office/drawing/2014/main" val="2935109901"/>
                    </a:ext>
                  </a:extLst>
                </a:gridCol>
              </a:tblGrid>
              <a:tr h="180809">
                <a:tc>
                  <a:txBody>
                    <a:bodyPr/>
                    <a:lstStyle/>
                    <a:p>
                      <a:pPr>
                        <a:lnSpc>
                          <a:spcPct val="107000"/>
                        </a:lnSpc>
                        <a:spcAft>
                          <a:spcPts val="800"/>
                        </a:spcAft>
                      </a:pPr>
                      <a:r>
                        <a:rPr lang="nl-NL" sz="1200">
                          <a:effectLst/>
                        </a:rPr>
                        <a:t>Groep I (linkerkant lokaal)</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tc>
                  <a:txBody>
                    <a:bodyPr/>
                    <a:lstStyle/>
                    <a:p>
                      <a:pPr>
                        <a:lnSpc>
                          <a:spcPct val="107000"/>
                        </a:lnSpc>
                        <a:spcAft>
                          <a:spcPts val="800"/>
                        </a:spcAft>
                      </a:pPr>
                      <a:r>
                        <a:rPr lang="nl-NL" sz="1200">
                          <a:effectLst/>
                        </a:rPr>
                        <a:t>Groep II (rechterkant lokaal)</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extLst>
                  <a:ext uri="{0D108BD9-81ED-4DB2-BD59-A6C34878D82A}">
                    <a16:rowId xmlns:a16="http://schemas.microsoft.com/office/drawing/2014/main" val="1365050104"/>
                  </a:ext>
                </a:extLst>
              </a:tr>
              <a:tr h="4479982">
                <a:tc>
                  <a:txBody>
                    <a:bodyPr/>
                    <a:lstStyle/>
                    <a:p>
                      <a:pPr>
                        <a:lnSpc>
                          <a:spcPct val="107000"/>
                        </a:lnSpc>
                        <a:spcAft>
                          <a:spcPts val="800"/>
                        </a:spcAft>
                      </a:pPr>
                      <a:r>
                        <a:rPr lang="nl-NL" sz="1400" b="0" dirty="0">
                          <a:effectLst/>
                        </a:rPr>
                        <a:t>- Lezen leerarrangement 4 circulaire economie </a:t>
                      </a:r>
                    </a:p>
                    <a:p>
                      <a:pPr>
                        <a:lnSpc>
                          <a:spcPct val="107000"/>
                        </a:lnSpc>
                        <a:spcAft>
                          <a:spcPts val="800"/>
                        </a:spcAft>
                      </a:pPr>
                      <a:r>
                        <a:rPr lang="nl-NL" sz="1400" b="0" dirty="0">
                          <a:effectLst/>
                        </a:rPr>
                        <a:t>- Zelf informatie verzamelen</a:t>
                      </a:r>
                    </a:p>
                    <a:p>
                      <a:pPr>
                        <a:lnSpc>
                          <a:spcPct val="107000"/>
                        </a:lnSpc>
                        <a:spcAft>
                          <a:spcPts val="800"/>
                        </a:spcAft>
                      </a:pPr>
                      <a:r>
                        <a:rPr lang="nl-NL" sz="1400" b="0" dirty="0">
                          <a:effectLst/>
                        </a:rPr>
                        <a:t>- Leerarrangement maken</a:t>
                      </a:r>
                    </a:p>
                    <a:p>
                      <a:pPr>
                        <a:lnSpc>
                          <a:spcPct val="107000"/>
                        </a:lnSpc>
                        <a:spcAft>
                          <a:spcPts val="800"/>
                        </a:spcAft>
                      </a:pPr>
                      <a:r>
                        <a:rPr lang="nl-NL" sz="1400" b="0" dirty="0">
                          <a:effectLst/>
                        </a:rPr>
                        <a:t> </a:t>
                      </a:r>
                    </a:p>
                    <a:p>
                      <a:pPr>
                        <a:lnSpc>
                          <a:spcPct val="107000"/>
                        </a:lnSpc>
                        <a:spcAft>
                          <a:spcPts val="800"/>
                        </a:spcAft>
                      </a:pPr>
                      <a:endParaRPr lang="nl-NL" sz="1400" b="0" dirty="0">
                        <a:effectLst/>
                      </a:endParaRPr>
                    </a:p>
                    <a:p>
                      <a:pPr>
                        <a:lnSpc>
                          <a:spcPct val="107000"/>
                        </a:lnSpc>
                        <a:spcAft>
                          <a:spcPts val="800"/>
                        </a:spcAft>
                      </a:pPr>
                      <a:endParaRPr lang="nl-NL" sz="1400" b="0" dirty="0">
                        <a:effectLst/>
                      </a:endParaRPr>
                    </a:p>
                    <a:p>
                      <a:pPr>
                        <a:lnSpc>
                          <a:spcPct val="107000"/>
                        </a:lnSpc>
                        <a:spcAft>
                          <a:spcPts val="800"/>
                        </a:spcAft>
                      </a:pPr>
                      <a:r>
                        <a:rPr lang="nl-NL" sz="1400" b="1" dirty="0">
                          <a:effectLst/>
                        </a:rPr>
                        <a:t>Klaar</a:t>
                      </a:r>
                    </a:p>
                    <a:p>
                      <a:pPr>
                        <a:lnSpc>
                          <a:spcPct val="107000"/>
                        </a:lnSpc>
                        <a:spcAft>
                          <a:spcPts val="800"/>
                        </a:spcAft>
                      </a:pPr>
                      <a:r>
                        <a:rPr lang="nl-NL" sz="1400" b="0" dirty="0">
                          <a:effectLst/>
                        </a:rPr>
                        <a:t>- Leerarrangement 3 circulaire economie aanpassen en herschrijven (extra)</a:t>
                      </a:r>
                    </a:p>
                    <a:p>
                      <a:pPr>
                        <a:lnSpc>
                          <a:spcPct val="107000"/>
                        </a:lnSpc>
                        <a:spcAft>
                          <a:spcPts val="800"/>
                        </a:spcAft>
                      </a:pPr>
                      <a:r>
                        <a:rPr lang="nl-NL" sz="1400" b="0" dirty="0">
                          <a:effectLst/>
                        </a:rPr>
                        <a:t>- Zelf werken aan praktijkopdracht </a:t>
                      </a:r>
                      <a:r>
                        <a:rPr lang="nl-NL" sz="1400" b="0" dirty="0" err="1">
                          <a:effectLst/>
                        </a:rPr>
                        <a:t>Midpoint</a:t>
                      </a:r>
                      <a:r>
                        <a:rPr lang="nl-NL" sz="1400" b="0" dirty="0">
                          <a:effectLst/>
                        </a:rPr>
                        <a:t> Brabant – Wagnerplein Tilburg (extra)</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tc>
                  <a:txBody>
                    <a:bodyPr/>
                    <a:lstStyle/>
                    <a:p>
                      <a:pPr>
                        <a:lnSpc>
                          <a:spcPct val="107000"/>
                        </a:lnSpc>
                        <a:spcAft>
                          <a:spcPts val="800"/>
                        </a:spcAft>
                      </a:pPr>
                      <a:r>
                        <a:rPr lang="nl-NL" sz="1400" dirty="0">
                          <a:effectLst/>
                        </a:rPr>
                        <a:t>- Uitleg leerarrangement 4 circulaire economie</a:t>
                      </a:r>
                    </a:p>
                    <a:p>
                      <a:pPr>
                        <a:lnSpc>
                          <a:spcPct val="107000"/>
                        </a:lnSpc>
                        <a:spcAft>
                          <a:spcPts val="800"/>
                        </a:spcAft>
                      </a:pPr>
                      <a:r>
                        <a:rPr lang="nl-NL" sz="1400" dirty="0">
                          <a:effectLst/>
                        </a:rPr>
                        <a:t>- Bespreken voorbeelden </a:t>
                      </a:r>
                    </a:p>
                    <a:p>
                      <a:pPr>
                        <a:lnSpc>
                          <a:spcPct val="107000"/>
                        </a:lnSpc>
                        <a:spcAft>
                          <a:spcPts val="800"/>
                        </a:spcAft>
                      </a:pPr>
                      <a:r>
                        <a:rPr lang="nl-NL" sz="1400" dirty="0">
                          <a:effectLst/>
                        </a:rPr>
                        <a:t>- zelf informatie verzamelen</a:t>
                      </a:r>
                    </a:p>
                    <a:p>
                      <a:pPr>
                        <a:lnSpc>
                          <a:spcPct val="107000"/>
                        </a:lnSpc>
                        <a:spcAft>
                          <a:spcPts val="800"/>
                        </a:spcAft>
                      </a:pPr>
                      <a:r>
                        <a:rPr lang="nl-NL" sz="1400" dirty="0">
                          <a:effectLst/>
                        </a:rPr>
                        <a:t>- Informatie delen</a:t>
                      </a:r>
                    </a:p>
                    <a:p>
                      <a:pPr>
                        <a:lnSpc>
                          <a:spcPct val="107000"/>
                        </a:lnSpc>
                        <a:spcAft>
                          <a:spcPts val="800"/>
                        </a:spcAft>
                      </a:pPr>
                      <a:r>
                        <a:rPr lang="nl-NL" sz="1400" dirty="0">
                          <a:effectLst/>
                        </a:rPr>
                        <a:t>- Zelf leerarrangement 4 maken</a:t>
                      </a:r>
                    </a:p>
                    <a:p>
                      <a:pPr marL="0" indent="0">
                        <a:lnSpc>
                          <a:spcPct val="107000"/>
                        </a:lnSpc>
                        <a:spcAft>
                          <a:spcPts val="800"/>
                        </a:spcAft>
                        <a:buFontTx/>
                        <a:buNone/>
                      </a:pPr>
                      <a:r>
                        <a:rPr lang="nl-NL" sz="1400" dirty="0">
                          <a:effectLst/>
                        </a:rPr>
                        <a:t>- Leerarrangement bespreken</a:t>
                      </a:r>
                    </a:p>
                    <a:p>
                      <a:pPr marL="0" indent="0">
                        <a:lnSpc>
                          <a:spcPct val="107000"/>
                        </a:lnSpc>
                        <a:spcAft>
                          <a:spcPts val="800"/>
                        </a:spcAft>
                        <a:buFontTx/>
                        <a:buNone/>
                      </a:pPr>
                      <a:r>
                        <a:rPr lang="nl-NL" sz="1400" b="1" dirty="0">
                          <a:effectLst/>
                        </a:rPr>
                        <a:t>Klaar</a:t>
                      </a:r>
                    </a:p>
                    <a:p>
                      <a:pPr marL="285750" indent="-285750">
                        <a:lnSpc>
                          <a:spcPct val="107000"/>
                        </a:lnSpc>
                        <a:spcAft>
                          <a:spcPts val="800"/>
                        </a:spcAft>
                        <a:buFontTx/>
                        <a:buChar char="-"/>
                      </a:pPr>
                      <a:r>
                        <a:rPr lang="nl-NL" sz="1400" dirty="0">
                          <a:effectLst/>
                        </a:rPr>
                        <a:t>“Leerarrangement 3 circulaire economie aanpassen en herschrijven” (extra).</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nl-NL" sz="1400" b="0" dirty="0">
                          <a:effectLst/>
                        </a:rPr>
                        <a:t>- Zelf werken aan praktijkopdracht </a:t>
                      </a:r>
                      <a:r>
                        <a:rPr lang="nl-NL" sz="1400" b="0" dirty="0" err="1">
                          <a:effectLst/>
                        </a:rPr>
                        <a:t>Midpoint</a:t>
                      </a:r>
                      <a:r>
                        <a:rPr lang="nl-NL" sz="1400" b="0" dirty="0">
                          <a:effectLst/>
                        </a:rPr>
                        <a:t> Brabant – Wagnerplein Tilburg (extra)</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extLst>
                  <a:ext uri="{0D108BD9-81ED-4DB2-BD59-A6C34878D82A}">
                    <a16:rowId xmlns:a16="http://schemas.microsoft.com/office/drawing/2014/main" val="563666306"/>
                  </a:ext>
                </a:extLst>
              </a:tr>
            </a:tbl>
          </a:graphicData>
        </a:graphic>
      </p:graphicFrame>
      <p:pic>
        <p:nvPicPr>
          <p:cNvPr id="6148" name="Picture 4" descr="Zelfstandig | Boek citaten">
            <a:extLst>
              <a:ext uri="{FF2B5EF4-FFF2-40B4-BE49-F238E27FC236}">
                <a16:creationId xmlns:a16="http://schemas.microsoft.com/office/drawing/2014/main" id="{E4827145-DF71-4EFD-8B45-D1D57768F2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23586" y="1551113"/>
            <a:ext cx="3579133" cy="332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2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9232" y="0"/>
            <a:ext cx="556077" cy="6874362"/>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hoek 4"/>
          <p:cNvSpPr/>
          <p:nvPr/>
        </p:nvSpPr>
        <p:spPr>
          <a:xfrm>
            <a:off x="508000" y="6623830"/>
            <a:ext cx="11683999" cy="250532"/>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2" cstate="print"/>
          <a:stretch>
            <a:fillRect/>
          </a:stretch>
        </p:blipFill>
        <p:spPr>
          <a:xfrm>
            <a:off x="-30585" y="0"/>
            <a:ext cx="1053380" cy="756400"/>
          </a:xfrm>
          <a:prstGeom prst="rect">
            <a:avLst/>
          </a:prstGeom>
        </p:spPr>
      </p:pic>
      <p:pic>
        <p:nvPicPr>
          <p:cNvPr id="7" name="Afbeelding 6"/>
          <p:cNvPicPr>
            <a:picLocks noChangeAspect="1"/>
          </p:cNvPicPr>
          <p:nvPr/>
        </p:nvPicPr>
        <p:blipFill rotWithShape="1">
          <a:blip r:embed="rId3" cstate="print"/>
          <a:srcRect l="21805" r="10840"/>
          <a:stretch/>
        </p:blipFill>
        <p:spPr>
          <a:xfrm>
            <a:off x="617558" y="758200"/>
            <a:ext cx="299335" cy="412425"/>
          </a:xfrm>
          <a:prstGeom prst="rect">
            <a:avLst/>
          </a:prstGeom>
        </p:spPr>
      </p:pic>
      <p:pic>
        <p:nvPicPr>
          <p:cNvPr id="8" name="Afbeelding 7"/>
          <p:cNvPicPr>
            <a:picLocks noChangeAspect="1"/>
          </p:cNvPicPr>
          <p:nvPr/>
        </p:nvPicPr>
        <p:blipFill>
          <a:blip r:embed="rId4" cstate="print"/>
          <a:stretch>
            <a:fillRect/>
          </a:stretch>
        </p:blipFill>
        <p:spPr>
          <a:xfrm>
            <a:off x="644046" y="2049061"/>
            <a:ext cx="263290" cy="321303"/>
          </a:xfrm>
          <a:prstGeom prst="rect">
            <a:avLst/>
          </a:prstGeom>
        </p:spPr>
      </p:pic>
      <p:pic>
        <p:nvPicPr>
          <p:cNvPr id="9" name="Afbeelding 8"/>
          <p:cNvPicPr>
            <a:picLocks noChangeAspect="1"/>
          </p:cNvPicPr>
          <p:nvPr/>
        </p:nvPicPr>
        <p:blipFill>
          <a:blip r:embed="rId5" cstate="print"/>
          <a:stretch>
            <a:fillRect/>
          </a:stretch>
        </p:blipFill>
        <p:spPr>
          <a:xfrm>
            <a:off x="641924" y="3428735"/>
            <a:ext cx="266283" cy="416301"/>
          </a:xfrm>
          <a:prstGeom prst="rect">
            <a:avLst/>
          </a:prstGeom>
        </p:spPr>
      </p:pic>
      <p:pic>
        <p:nvPicPr>
          <p:cNvPr id="10" name="Afbeelding 9"/>
          <p:cNvPicPr>
            <a:picLocks noChangeAspect="1"/>
          </p:cNvPicPr>
          <p:nvPr/>
        </p:nvPicPr>
        <p:blipFill>
          <a:blip r:embed="rId6" cstate="print"/>
          <a:stretch>
            <a:fillRect/>
          </a:stretch>
        </p:blipFill>
        <p:spPr>
          <a:xfrm>
            <a:off x="6530568" y="755663"/>
            <a:ext cx="385812" cy="263054"/>
          </a:xfrm>
          <a:prstGeom prst="rect">
            <a:avLst/>
          </a:prstGeom>
        </p:spPr>
      </p:pic>
      <p:pic>
        <p:nvPicPr>
          <p:cNvPr id="11" name="Afbeelding 10"/>
          <p:cNvPicPr>
            <a:picLocks noChangeAspect="1"/>
          </p:cNvPicPr>
          <p:nvPr/>
        </p:nvPicPr>
        <p:blipFill>
          <a:blip r:embed="rId7" cstate="print"/>
          <a:stretch>
            <a:fillRect/>
          </a:stretch>
        </p:blipFill>
        <p:spPr>
          <a:xfrm>
            <a:off x="6656962" y="3534265"/>
            <a:ext cx="299225" cy="290796"/>
          </a:xfrm>
          <a:prstGeom prst="rect">
            <a:avLst/>
          </a:prstGeom>
        </p:spPr>
      </p:pic>
      <p:pic>
        <p:nvPicPr>
          <p:cNvPr id="12" name="Afbeelding 11"/>
          <p:cNvPicPr>
            <a:picLocks noChangeAspect="1"/>
          </p:cNvPicPr>
          <p:nvPr/>
        </p:nvPicPr>
        <p:blipFill rotWithShape="1">
          <a:blip r:embed="rId8" cstate="print"/>
          <a:srcRect l="17050" t="33024" r="61669" b="30375"/>
          <a:stretch/>
        </p:blipFill>
        <p:spPr>
          <a:xfrm>
            <a:off x="6643164" y="2755698"/>
            <a:ext cx="269390" cy="260485"/>
          </a:xfrm>
          <a:prstGeom prst="rect">
            <a:avLst/>
          </a:prstGeom>
        </p:spPr>
      </p:pic>
      <p:sp>
        <p:nvSpPr>
          <p:cNvPr id="13" name="Rectangle 3"/>
          <p:cNvSpPr>
            <a:spLocks noChangeArrowheads="1"/>
          </p:cNvSpPr>
          <p:nvPr/>
        </p:nvSpPr>
        <p:spPr bwMode="auto">
          <a:xfrm>
            <a:off x="1002311" y="868710"/>
            <a:ext cx="5145939"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 </a:t>
            </a:r>
            <a:b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br>
            <a:r>
              <a:rPr kumimoji="0" lang="nl-NL" sz="1400" b="0" i="0" u="none" strike="noStrike" kern="1200" cap="none" spc="0" normalizeH="0" baseline="0" noProof="0" dirty="0">
                <a:ln>
                  <a:noFill/>
                </a:ln>
                <a:solidFill>
                  <a:prstClr val="black"/>
                </a:solidFill>
                <a:effectLst/>
                <a:uLnTx/>
                <a:uFillTx/>
                <a:latin typeface="Calibri"/>
                <a:ea typeface="+mn-ea"/>
                <a:cs typeface="+mn-cs"/>
              </a:rPr>
              <a:t>Je kunt gedrag beschrijven en analyseren</a:t>
            </a:r>
            <a:br>
              <a:rPr kumimoji="0" lang="nl-NL" sz="1400" b="0" i="0" u="none" strike="noStrike" kern="1200" cap="none" spc="0" normalizeH="0" baseline="0" noProof="0" dirty="0">
                <a:ln>
                  <a:noFill/>
                </a:ln>
                <a:solidFill>
                  <a:prstClr val="black"/>
                </a:solidFill>
                <a:effectLst/>
                <a:uLnTx/>
                <a:uFillTx/>
                <a:latin typeface="Calibri"/>
                <a:ea typeface="+mn-ea"/>
                <a:cs typeface="+mn-cs"/>
              </a:rPr>
            </a:br>
            <a:r>
              <a:rPr kumimoji="0" lang="nl-NL" sz="1400" b="0" i="0" u="none" strike="noStrike" kern="1200" cap="none" spc="0" normalizeH="0" baseline="0" noProof="0" dirty="0">
                <a:ln>
                  <a:noFill/>
                </a:ln>
                <a:solidFill>
                  <a:prstClr val="black"/>
                </a:solidFill>
                <a:effectLst/>
                <a:uLnTx/>
                <a:uFillTx/>
                <a:latin typeface="Calibri"/>
                <a:ea typeface="+mn-ea"/>
                <a:cs typeface="+mn-cs"/>
              </a:rPr>
              <a:t>Je kunt uitleggen wat gedragsverandering inhoud, een methodiek voor gedragsverandering uitleggen en toepassen.</a:t>
            </a:r>
            <a:endParaRPr kumimoji="0" lang="nl-NL" sz="14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p:txBody>
      </p:sp>
      <p:sp>
        <p:nvSpPr>
          <p:cNvPr id="14" name="Rectangle 4"/>
          <p:cNvSpPr>
            <a:spLocks noChangeArrowheads="1"/>
          </p:cNvSpPr>
          <p:nvPr/>
        </p:nvSpPr>
        <p:spPr bwMode="auto">
          <a:xfrm>
            <a:off x="996920" y="1864889"/>
            <a:ext cx="5145940" cy="2246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Een methode om gedragsverandering in weeg te brengen dat te maken heeft met milieu, klimaat of biodiversiteit.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Een probleem beschreven in een verantwoordingsdocument.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Een verantwoording en onderbouwing voor de methode om het desbetreffende gedrag te veranderen.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Doelgroep vrijekeuze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Probleemstelling vrijekeuze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Methode vrijekeuze </a:t>
            </a:r>
          </a:p>
        </p:txBody>
      </p:sp>
      <p:sp>
        <p:nvSpPr>
          <p:cNvPr id="15" name="Rectangle 5"/>
          <p:cNvSpPr>
            <a:spLocks noChangeArrowheads="1"/>
          </p:cNvSpPr>
          <p:nvPr/>
        </p:nvSpPr>
        <p:spPr bwMode="auto">
          <a:xfrm>
            <a:off x="1022795" y="4233660"/>
            <a:ext cx="5145941" cy="22467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err="1">
                <a:ln>
                  <a:noFill/>
                </a:ln>
                <a:solidFill>
                  <a:srgbClr val="0070C0"/>
                </a:solidFill>
                <a:effectLst/>
                <a:uLnTx/>
                <a:uFillTx/>
                <a:latin typeface="Calibri"/>
                <a:ea typeface="Calibri" pitchFamily="34" charset="0"/>
                <a:cs typeface="Arial" charset="0"/>
              </a:rPr>
              <a:t>Leerpad</a:t>
            </a:r>
            <a:r>
              <a:rPr kumimoji="0" lang="nl-NL" sz="1400" b="1" i="0" u="none" strike="noStrike" kern="1200" cap="none" spc="0" normalizeH="0" baseline="0" noProof="0" dirty="0">
                <a:ln>
                  <a:noFill/>
                </a:ln>
                <a:solidFill>
                  <a:srgbClr val="0070C0"/>
                </a:solidFill>
                <a:effectLst/>
                <a:uLnTx/>
                <a:uFillTx/>
                <a:latin typeface="Calibri"/>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Kies een probleem omtrent milieu, klimaat of biodiversiteit dat je aanspreekt.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Breng de doelgroep en overige gegevens die van belang zijn in kaart.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Observeer het gedrag door de attributietheorie en bepaal of het intern of extern gedrag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Kies een methode (verandering) die het mogelijk kan maken dit gedrag te veranderen.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Let op, APA bron vermelding.</a:t>
            </a:r>
          </a:p>
        </p:txBody>
      </p:sp>
      <p:sp>
        <p:nvSpPr>
          <p:cNvPr id="16" name="Rectangle 6"/>
          <p:cNvSpPr>
            <a:spLocks noChangeArrowheads="1"/>
          </p:cNvSpPr>
          <p:nvPr/>
        </p:nvSpPr>
        <p:spPr bwMode="auto">
          <a:xfrm>
            <a:off x="7035507" y="754028"/>
            <a:ext cx="4618261" cy="1785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Plaats je product in je portofolio en vraag om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Bekijk leerproducten van anderen in hun portofolio en geef feedback op minimaal aanvullingsniveau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Verbeter je leerproduct en plaats een versie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Je maakt deze opdracht alleen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Versie 1 02-04-2021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Versie 2 09-04-2021</a:t>
            </a:r>
          </a:p>
        </p:txBody>
      </p:sp>
      <p:sp>
        <p:nvSpPr>
          <p:cNvPr id="17" name="Rectangle 8"/>
          <p:cNvSpPr>
            <a:spLocks noChangeArrowheads="1"/>
          </p:cNvSpPr>
          <p:nvPr/>
        </p:nvSpPr>
        <p:spPr bwMode="auto">
          <a:xfrm>
            <a:off x="7035507" y="2596160"/>
            <a:ext cx="4618261"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Bijeenkomsten</a:t>
            </a:r>
          </a:p>
          <a:p>
            <a:pPr marL="285750" marR="0" lvl="0" indent="-285750" algn="l" defTabSz="914400" rtl="0" eaLnBrk="1" fontAlgn="auto" latinLnBrk="0" hangingPunct="1">
              <a:lnSpc>
                <a:spcPct val="100000"/>
              </a:lnSpc>
              <a:spcBef>
                <a:spcPct val="50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Specialisatie lessen BBE</a:t>
            </a:r>
          </a:p>
          <a:p>
            <a:pPr marL="285750" marR="0" lvl="0" indent="-285750" algn="l" defTabSz="914400" rtl="0" eaLnBrk="1" fontAlgn="auto" latinLnBrk="0" hangingPunct="1">
              <a:lnSpc>
                <a:spcPct val="100000"/>
              </a:lnSpc>
              <a:spcBef>
                <a:spcPct val="50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IBS lessen</a:t>
            </a:r>
          </a:p>
        </p:txBody>
      </p:sp>
      <p:sp>
        <p:nvSpPr>
          <p:cNvPr id="18" name="Rectangle 8"/>
          <p:cNvSpPr>
            <a:spLocks noChangeArrowheads="1"/>
          </p:cNvSpPr>
          <p:nvPr/>
        </p:nvSpPr>
        <p:spPr bwMode="auto">
          <a:xfrm>
            <a:off x="7048485" y="3851177"/>
            <a:ext cx="4618261" cy="4924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Calibri" pitchFamily="34" charset="0"/>
                <a:cs typeface="Arial" charset="0"/>
              </a:rPr>
              <a:t>Zie wikiwijs; </a:t>
            </a:r>
          </a:p>
        </p:txBody>
      </p:sp>
      <p:sp>
        <p:nvSpPr>
          <p:cNvPr id="19" name="Rechthoek 1"/>
          <p:cNvSpPr>
            <a:spLocks noChangeArrowheads="1"/>
          </p:cNvSpPr>
          <p:nvPr/>
        </p:nvSpPr>
        <p:spPr bwMode="auto">
          <a:xfrm>
            <a:off x="1217186" y="89779"/>
            <a:ext cx="8911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2021_DCV_2_LS Gezondheid en gedragsverandering</a:t>
            </a:r>
          </a:p>
        </p:txBody>
      </p:sp>
      <p:pic>
        <p:nvPicPr>
          <p:cNvPr id="2" name="Afbeelding 1"/>
          <p:cNvPicPr>
            <a:picLocks noChangeAspect="1"/>
          </p:cNvPicPr>
          <p:nvPr/>
        </p:nvPicPr>
        <p:blipFill>
          <a:blip r:embed="rId9"/>
          <a:stretch>
            <a:fillRect/>
          </a:stretch>
        </p:blipFill>
        <p:spPr>
          <a:xfrm>
            <a:off x="6722474" y="4733189"/>
            <a:ext cx="2216848" cy="1565095"/>
          </a:xfrm>
          <a:prstGeom prst="rect">
            <a:avLst/>
          </a:prstGeom>
        </p:spPr>
      </p:pic>
      <p:pic>
        <p:nvPicPr>
          <p:cNvPr id="20" name="Picture 2" descr="Eerst het salaris, daarna het leren | Paragin">
            <a:extLst>
              <a:ext uri="{FF2B5EF4-FFF2-40B4-BE49-F238E27FC236}">
                <a16:creationId xmlns:a16="http://schemas.microsoft.com/office/drawing/2014/main" id="{6A9689B4-E3E1-44CE-AF90-064BEB7B27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04940" y="5575024"/>
            <a:ext cx="2784752" cy="977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Perceptie en individuele besluitvorming - ppt download">
            <a:extLst>
              <a:ext uri="{FF2B5EF4-FFF2-40B4-BE49-F238E27FC236}">
                <a16:creationId xmlns:a16="http://schemas.microsoft.com/office/drawing/2014/main" id="{EBA5A6BD-CB5C-43CB-95CE-1814B250675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58678" y="4589409"/>
            <a:ext cx="1346672" cy="10100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10E80-A8E3-4649-B9E5-84DA4A8A04BF}"/>
              </a:ext>
            </a:extLst>
          </p:cNvPr>
          <p:cNvSpPr>
            <a:spLocks noGrp="1"/>
          </p:cNvSpPr>
          <p:nvPr>
            <p:ph type="title"/>
          </p:nvPr>
        </p:nvSpPr>
        <p:spPr/>
        <p:txBody>
          <a:bodyPr/>
          <a:lstStyle/>
          <a:p>
            <a:r>
              <a:rPr lang="nl-NL" dirty="0"/>
              <a:t>Praktijkopdracht</a:t>
            </a:r>
          </a:p>
        </p:txBody>
      </p:sp>
      <p:sp>
        <p:nvSpPr>
          <p:cNvPr id="4" name="Tijdelijke aanduiding voor tekst 3">
            <a:extLst>
              <a:ext uri="{FF2B5EF4-FFF2-40B4-BE49-F238E27FC236}">
                <a16:creationId xmlns:a16="http://schemas.microsoft.com/office/drawing/2014/main" id="{CCEBC9D9-A1C4-4B1D-B282-EFE0441CE7C2}"/>
              </a:ext>
            </a:extLst>
          </p:cNvPr>
          <p:cNvSpPr>
            <a:spLocks noGrp="1"/>
          </p:cNvSpPr>
          <p:nvPr>
            <p:ph type="body" sz="half" idx="2"/>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Leerdoelen en succescriteria</a:t>
            </a: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je  samenwerken aan een adviesrapport</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hoe een adviesrapport eruit ziet</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Kan je projecttaken in samenwerkingsverband te verdelen </a:t>
            </a:r>
          </a:p>
          <a:p>
            <a:endParaRPr lang="nl-NL" b="1" i="1" dirty="0"/>
          </a:p>
          <a:p>
            <a:endParaRPr lang="nl-NL" b="1" i="1" dirty="0"/>
          </a:p>
          <a:p>
            <a:endParaRPr lang="nl-NL" b="1" i="1" dirty="0"/>
          </a:p>
          <a:p>
            <a:r>
              <a:rPr lang="nl-NL" sz="1400" b="1" i="1" dirty="0"/>
              <a:t>Praktijk opdracht </a:t>
            </a:r>
            <a:r>
              <a:rPr lang="nl-NL" sz="1400" b="1" i="1" dirty="0" err="1"/>
              <a:t>Midpoint</a:t>
            </a:r>
            <a:r>
              <a:rPr lang="nl-NL" sz="1400" b="1" i="1" dirty="0"/>
              <a:t> Brabant</a:t>
            </a:r>
          </a:p>
          <a:p>
            <a:r>
              <a:rPr lang="nl-NL" sz="1400" i="1" dirty="0">
                <a:effectLst/>
                <a:ea typeface="Calibri" panose="020F0502020204030204" pitchFamily="34" charset="0"/>
              </a:rPr>
              <a:t>1 Wat is verstening?</a:t>
            </a:r>
          </a:p>
          <a:p>
            <a:r>
              <a:rPr lang="nl-NL" sz="1400" i="1" dirty="0">
                <a:effectLst/>
                <a:ea typeface="Calibri" panose="020F0502020204030204" pitchFamily="34" charset="0"/>
              </a:rPr>
              <a:t>2 Wat is hittestress?</a:t>
            </a:r>
          </a:p>
          <a:p>
            <a:pPr>
              <a:lnSpc>
                <a:spcPct val="107000"/>
              </a:lnSpc>
              <a:spcAft>
                <a:spcPts val="800"/>
              </a:spcAft>
            </a:pPr>
            <a:r>
              <a:rPr lang="nl-NL" sz="1400" i="1" dirty="0">
                <a:effectLst/>
                <a:ea typeface="Verdana" panose="020B0604030504040204" pitchFamily="34" charset="0"/>
              </a:rPr>
              <a:t>3 Wat is klimaatadaptatie?</a:t>
            </a:r>
            <a:endParaRPr lang="nl-NL" sz="1400" b="1" i="1" u="none" strike="noStrike" dirty="0">
              <a:solidFill>
                <a:srgbClr val="000000"/>
              </a:solidFill>
              <a:effectLst/>
              <a:latin typeface="Arial" panose="020B0604020202020204" pitchFamily="34" charset="0"/>
            </a:endParaRPr>
          </a:p>
          <a:p>
            <a:endParaRPr lang="nl-NL" dirty="0"/>
          </a:p>
        </p:txBody>
      </p:sp>
      <p:pic>
        <p:nvPicPr>
          <p:cNvPr id="5" name="Picture 2" descr="Afbeeldingsresultaat voor stedelijke hitte">
            <a:extLst>
              <a:ext uri="{FF2B5EF4-FFF2-40B4-BE49-F238E27FC236}">
                <a16:creationId xmlns:a16="http://schemas.microsoft.com/office/drawing/2014/main" id="{7E9B2F07-A4A3-4D24-9D98-F7A52BD2A8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6317" y="4717560"/>
            <a:ext cx="3810000" cy="153744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F4A1ACB-C62E-45D7-BD0E-736B456305A9}"/>
              </a:ext>
            </a:extLst>
          </p:cNvPr>
          <p:cNvPicPr>
            <a:picLocks noChangeAspect="1"/>
          </p:cNvPicPr>
          <p:nvPr/>
        </p:nvPicPr>
        <p:blipFill rotWithShape="1">
          <a:blip r:embed="rId3"/>
          <a:srcRect l="13625" t="12667" r="43875" b="7556"/>
          <a:stretch/>
        </p:blipFill>
        <p:spPr>
          <a:xfrm>
            <a:off x="9265976" y="1435100"/>
            <a:ext cx="2773623" cy="2928620"/>
          </a:xfrm>
          <a:prstGeom prst="rect">
            <a:avLst/>
          </a:prstGeom>
        </p:spPr>
      </p:pic>
      <p:pic>
        <p:nvPicPr>
          <p:cNvPr id="7" name="Tijdelijke aanduiding voor inhoud 7">
            <a:extLst>
              <a:ext uri="{FF2B5EF4-FFF2-40B4-BE49-F238E27FC236}">
                <a16:creationId xmlns:a16="http://schemas.microsoft.com/office/drawing/2014/main" id="{A37A51F3-F89F-40BA-ADB0-916F626E66EE}"/>
              </a:ext>
            </a:extLst>
          </p:cNvPr>
          <p:cNvPicPr>
            <a:picLocks noChangeAspect="1"/>
          </p:cNvPicPr>
          <p:nvPr/>
        </p:nvPicPr>
        <p:blipFill rotWithShape="1">
          <a:blip r:embed="rId4"/>
          <a:srcRect l="29234" t="30131" r="25996" b="16018"/>
          <a:stretch/>
        </p:blipFill>
        <p:spPr>
          <a:xfrm>
            <a:off x="5466292" y="995001"/>
            <a:ext cx="3385876" cy="2290877"/>
          </a:xfrm>
          <a:prstGeom prst="rect">
            <a:avLst/>
          </a:prstGeom>
        </p:spPr>
      </p:pic>
    </p:spTree>
    <p:extLst>
      <p:ext uri="{BB962C8B-B14F-4D97-AF65-F5344CB8AC3E}">
        <p14:creationId xmlns:p14="http://schemas.microsoft.com/office/powerpoint/2010/main" val="293054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81E31-1C7F-42F5-80A2-CCD7E14FA7DC}"/>
              </a:ext>
            </a:extLst>
          </p:cNvPr>
          <p:cNvSpPr>
            <a:spLocks noGrp="1"/>
          </p:cNvSpPr>
          <p:nvPr>
            <p:ph type="title"/>
          </p:nvPr>
        </p:nvSpPr>
        <p:spPr/>
        <p:txBody>
          <a:bodyPr/>
          <a:lstStyle/>
          <a:p>
            <a:r>
              <a:rPr lang="nl-NL" dirty="0"/>
              <a:t>Wagnerplein</a:t>
            </a:r>
            <a:br>
              <a:rPr lang="nl-NL" dirty="0"/>
            </a:br>
            <a:r>
              <a:rPr lang="nl-NL" dirty="0" err="1"/>
              <a:t>Midpoint</a:t>
            </a:r>
            <a:r>
              <a:rPr lang="nl-NL" dirty="0"/>
              <a:t> Brabant</a:t>
            </a:r>
          </a:p>
        </p:txBody>
      </p:sp>
      <p:sp>
        <p:nvSpPr>
          <p:cNvPr id="3" name="Tijdelijke aanduiding voor inhoud 2">
            <a:extLst>
              <a:ext uri="{FF2B5EF4-FFF2-40B4-BE49-F238E27FC236}">
                <a16:creationId xmlns:a16="http://schemas.microsoft.com/office/drawing/2014/main" id="{A5CDAF32-5480-44FE-AF96-01C358776EAE}"/>
              </a:ext>
            </a:extLst>
          </p:cNvPr>
          <p:cNvSpPr>
            <a:spLocks noGrp="1"/>
          </p:cNvSpPr>
          <p:nvPr>
            <p:ph idx="1"/>
          </p:nvPr>
        </p:nvSpPr>
        <p:spPr/>
        <p:txBody>
          <a:bodyPr/>
          <a:lstStyle/>
          <a:p>
            <a:endParaRPr lang="nl-NL"/>
          </a:p>
        </p:txBody>
      </p:sp>
      <p:sp>
        <p:nvSpPr>
          <p:cNvPr id="4" name="Tijdelijke aanduiding voor tekst 3">
            <a:extLst>
              <a:ext uri="{FF2B5EF4-FFF2-40B4-BE49-F238E27FC236}">
                <a16:creationId xmlns:a16="http://schemas.microsoft.com/office/drawing/2014/main" id="{F39F7CDD-A7D9-4AB7-A1C1-53D5347BD00D}"/>
              </a:ext>
            </a:extLst>
          </p:cNvPr>
          <p:cNvSpPr>
            <a:spLocks noGrp="1"/>
          </p:cNvSpPr>
          <p:nvPr>
            <p:ph type="body" sz="half" idx="2"/>
          </p:nvPr>
        </p:nvSpPr>
        <p:spPr/>
        <p:txBody>
          <a:bodyPr>
            <a:normAutofit/>
          </a:bodyPr>
          <a:lstStyle/>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Hoe:</a:t>
            </a:r>
            <a:r>
              <a:rPr lang="nl-NL" sz="1800" dirty="0">
                <a:effectLst/>
                <a:latin typeface="Calibri" panose="020F0502020204030204" pitchFamily="34" charset="0"/>
                <a:ea typeface="Calibri" panose="020F0502020204030204" pitchFamily="34" charset="0"/>
                <a:cs typeface="Times New Roman" panose="02020603050405020304" pitchFamily="18" charset="0"/>
              </a:rPr>
              <a:t> Met </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Tijd:</a:t>
            </a:r>
            <a:r>
              <a:rPr lang="nl-NL" sz="1800" dirty="0">
                <a:latin typeface="Calibri" panose="020F0502020204030204" pitchFamily="34" charset="0"/>
                <a:ea typeface="Calibri" panose="020F0502020204030204" pitchFamily="34" charset="0"/>
                <a:cs typeface="Times New Roman" panose="02020603050405020304" pitchFamily="18" charset="0"/>
              </a:rPr>
              <a:t> tot het einde van de les </a:t>
            </a:r>
            <a:r>
              <a:rPr lang="nl-NL" sz="1800" dirty="0">
                <a:effectLst/>
                <a:latin typeface="Calibri" panose="020F0502020204030204" pitchFamily="34" charset="0"/>
                <a:ea typeface="Calibri" panose="020F0502020204030204" pitchFamily="34" charset="0"/>
                <a:cs typeface="Times New Roman" panose="02020603050405020304" pitchFamily="18" charset="0"/>
              </a:rPr>
              <a:t>de gehele klas en in eigen gemaakte groepen</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Hulp:</a:t>
            </a:r>
            <a:r>
              <a:rPr lang="nl-NL" sz="1800" dirty="0">
                <a:effectLst/>
                <a:latin typeface="Calibri" panose="020F0502020204030204" pitchFamily="34" charset="0"/>
                <a:ea typeface="Calibri" panose="020F0502020204030204" pitchFamily="34" charset="0"/>
                <a:cs typeface="Times New Roman" panose="02020603050405020304" pitchFamily="18" charset="0"/>
              </a:rPr>
              <a:t> Internet, theorie, elkaar en docent</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Resultaat: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vooruitgang scrumbord en vooruitgang advies Wagnerplein Tilburg</a:t>
            </a:r>
          </a:p>
          <a:p>
            <a:pPr marL="914400" lvl="1">
              <a:buFont typeface="Wingdings" panose="05000000000000000000" pitchFamily="2" charset="2"/>
              <a:buChar char="ü"/>
            </a:pPr>
            <a:r>
              <a:rPr lang="nl-NL" sz="1600" b="1" dirty="0">
                <a:latin typeface="Calibri" panose="020F0502020204030204" pitchFamily="34" charset="0"/>
                <a:ea typeface="Calibri" panose="020F0502020204030204" pitchFamily="34" charset="0"/>
                <a:cs typeface="Times New Roman" panose="02020603050405020304" pitchFamily="18" charset="0"/>
              </a:rPr>
              <a:t>Iedereen pitch kort voor het einde van de les wat er gedaan is.</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Klaar: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nvt</a:t>
            </a: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Wat:</a:t>
            </a:r>
            <a:r>
              <a:rPr lang="nl-NL" sz="1800" dirty="0">
                <a:effectLst/>
                <a:latin typeface="Calibri" panose="020F0502020204030204" pitchFamily="34" charset="0"/>
                <a:ea typeface="Calibri" panose="020F0502020204030204" pitchFamily="34" charset="0"/>
                <a:cs typeface="Times New Roman" panose="02020603050405020304" pitchFamily="18" charset="0"/>
              </a:rPr>
              <a:t> Praktijkopdracht Wagnerplein Tilburg, zie scrumbord en teams kanaal.</a:t>
            </a:r>
            <a:endParaRPr lang="nl-NL" sz="3200" dirty="0"/>
          </a:p>
          <a:p>
            <a:endParaRPr lang="nl-NL" sz="1800" dirty="0"/>
          </a:p>
        </p:txBody>
      </p:sp>
    </p:spTree>
    <p:extLst>
      <p:ext uri="{BB962C8B-B14F-4D97-AF65-F5344CB8AC3E}">
        <p14:creationId xmlns:p14="http://schemas.microsoft.com/office/powerpoint/2010/main" val="421222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90966A-9449-4E26-8862-7CAB4496D116}"/>
              </a:ext>
            </a:extLst>
          </p:cNvPr>
          <p:cNvSpPr>
            <a:spLocks noGrp="1"/>
          </p:cNvSpPr>
          <p:nvPr>
            <p:ph type="title"/>
          </p:nvPr>
        </p:nvSpPr>
        <p:spPr/>
        <p:txBody>
          <a:bodyPr/>
          <a:lstStyle/>
          <a:p>
            <a:r>
              <a:rPr lang="nl-NL" dirty="0"/>
              <a:t>Organisatiestructuur, cultuur en klimaat.</a:t>
            </a:r>
          </a:p>
        </p:txBody>
      </p:sp>
      <p:pic>
        <p:nvPicPr>
          <p:cNvPr id="8194" name="Picture 2" descr="Verschil tussen organisatiecultuur en -klimaat">
            <a:extLst>
              <a:ext uri="{FF2B5EF4-FFF2-40B4-BE49-F238E27FC236}">
                <a16:creationId xmlns:a16="http://schemas.microsoft.com/office/drawing/2014/main" id="{1A1091CD-1028-4DEB-AF0B-B322F71CFF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8831" y="1252045"/>
            <a:ext cx="8000000" cy="48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3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DC63E-91B5-409F-8BFC-99BA76B8E3AB}"/>
              </a:ext>
            </a:extLst>
          </p:cNvPr>
          <p:cNvSpPr>
            <a:spLocks noGrp="1"/>
          </p:cNvSpPr>
          <p:nvPr>
            <p:ph type="title"/>
          </p:nvPr>
        </p:nvSpPr>
        <p:spPr/>
        <p:txBody>
          <a:bodyPr/>
          <a:lstStyle/>
          <a:p>
            <a:r>
              <a:rPr lang="nl-NL" dirty="0"/>
              <a:t>Ondersteunend materiaal</a:t>
            </a:r>
          </a:p>
        </p:txBody>
      </p:sp>
      <p:sp>
        <p:nvSpPr>
          <p:cNvPr id="3" name="Tijdelijke aanduiding voor inhoud 2">
            <a:extLst>
              <a:ext uri="{FF2B5EF4-FFF2-40B4-BE49-F238E27FC236}">
                <a16:creationId xmlns:a16="http://schemas.microsoft.com/office/drawing/2014/main" id="{B8F69AA3-633D-40A8-890C-E5C1EEC342CE}"/>
              </a:ext>
            </a:extLst>
          </p:cNvPr>
          <p:cNvSpPr>
            <a:spLocks noGrp="1"/>
          </p:cNvSpPr>
          <p:nvPr>
            <p:ph idx="1"/>
          </p:nvPr>
        </p:nvSpPr>
        <p:spPr/>
        <p:txBody>
          <a:bodyPr/>
          <a:lstStyle/>
          <a:p>
            <a:endParaRPr lang="nl-NL"/>
          </a:p>
        </p:txBody>
      </p:sp>
      <p:sp>
        <p:nvSpPr>
          <p:cNvPr id="4" name="Tijdelijke aanduiding voor tekst 3">
            <a:extLst>
              <a:ext uri="{FF2B5EF4-FFF2-40B4-BE49-F238E27FC236}">
                <a16:creationId xmlns:a16="http://schemas.microsoft.com/office/drawing/2014/main" id="{57757C9B-AC51-4689-ACDA-2A04D190A1AF}"/>
              </a:ext>
            </a:extLst>
          </p:cNvPr>
          <p:cNvSpPr>
            <a:spLocks noGrp="1"/>
          </p:cNvSpPr>
          <p:nvPr>
            <p:ph type="body" sz="half" idx="2"/>
          </p:nvPr>
        </p:nvSpPr>
        <p:spPr/>
        <p:txBody>
          <a:bodyPr/>
          <a:lstStyle/>
          <a:p>
            <a:r>
              <a:rPr lang="nl-NL" dirty="0">
                <a:hlinkClick r:id="rId2"/>
              </a:rPr>
              <a:t>https://www.youtube.com/watch?v=hElzxRo9kOU</a:t>
            </a:r>
            <a:r>
              <a:rPr lang="nl-NL" dirty="0"/>
              <a:t> gedrag kort</a:t>
            </a:r>
          </a:p>
          <a:p>
            <a:endParaRPr lang="nl-NL" dirty="0"/>
          </a:p>
          <a:p>
            <a:r>
              <a:rPr lang="nl-NL" dirty="0">
                <a:hlinkClick r:id="rId3"/>
              </a:rPr>
              <a:t>https://www.youtube.com/watch?v=sn2Wpbl6fYk</a:t>
            </a:r>
            <a:endParaRPr lang="nl-NL" dirty="0"/>
          </a:p>
          <a:p>
            <a:r>
              <a:rPr lang="nl-NL" dirty="0"/>
              <a:t>De reden dat veranderingen mislukken (einde van de les)</a:t>
            </a:r>
          </a:p>
          <a:p>
            <a:endParaRPr lang="nl-NL" dirty="0"/>
          </a:p>
          <a:p>
            <a:r>
              <a:rPr lang="nl-NL" dirty="0">
                <a:hlinkClick r:id="rId4"/>
              </a:rPr>
              <a:t>https://www.youtube.com/watch?v=lTUzUGB8GAg</a:t>
            </a:r>
            <a:r>
              <a:rPr lang="nl-NL" dirty="0"/>
              <a:t> vanillevla en onze hersenen</a:t>
            </a:r>
          </a:p>
          <a:p>
            <a:endParaRPr lang="nl-NL" dirty="0"/>
          </a:p>
          <a:p>
            <a:endParaRPr lang="nl-NL" dirty="0"/>
          </a:p>
          <a:p>
            <a:r>
              <a:rPr lang="nl-NL" dirty="0">
                <a:hlinkClick r:id="rId5"/>
              </a:rPr>
              <a:t>https://www.youtube.com/watch?v=nwKBUTHV1QE</a:t>
            </a:r>
            <a:r>
              <a:rPr lang="nl-NL" dirty="0"/>
              <a:t> klimaat en gedrag (2017) 7 minuten</a:t>
            </a:r>
          </a:p>
          <a:p>
            <a:endParaRPr lang="nl-NL" dirty="0"/>
          </a:p>
          <a:p>
            <a:r>
              <a:rPr lang="nl-NL" dirty="0">
                <a:hlinkClick r:id="rId6"/>
              </a:rPr>
              <a:t>https://www.youtube.com/watch?v=SjdSR-oXzqo</a:t>
            </a:r>
            <a:r>
              <a:rPr lang="nl-NL" dirty="0"/>
              <a:t> kun je gedrag veranderen college (30 minuten)</a:t>
            </a:r>
          </a:p>
          <a:p>
            <a:endParaRPr lang="nl-NL" dirty="0"/>
          </a:p>
          <a:p>
            <a:endParaRPr lang="nl-NL" dirty="0"/>
          </a:p>
        </p:txBody>
      </p:sp>
    </p:spTree>
    <p:extLst>
      <p:ext uri="{BB962C8B-B14F-4D97-AF65-F5344CB8AC3E}">
        <p14:creationId xmlns:p14="http://schemas.microsoft.com/office/powerpoint/2010/main" val="33445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40831-9B6A-4F00-A2A7-C08474CC7FB5}"/>
              </a:ext>
            </a:extLst>
          </p:cNvPr>
          <p:cNvSpPr>
            <a:spLocks noGrp="1"/>
          </p:cNvSpPr>
          <p:nvPr>
            <p:ph type="title"/>
          </p:nvPr>
        </p:nvSpPr>
        <p:spPr/>
        <p:txBody>
          <a:bodyPr/>
          <a:lstStyle/>
          <a:p>
            <a:endParaRPr lang="nl-NL"/>
          </a:p>
        </p:txBody>
      </p:sp>
      <p:pic>
        <p:nvPicPr>
          <p:cNvPr id="5" name="Tijdelijke aanduiding voor inhoud 4">
            <a:hlinkClick r:id="rId2"/>
            <a:extLst>
              <a:ext uri="{FF2B5EF4-FFF2-40B4-BE49-F238E27FC236}">
                <a16:creationId xmlns:a16="http://schemas.microsoft.com/office/drawing/2014/main" id="{85F0C309-7492-4A94-93D5-B602E33F8EA7}"/>
              </a:ext>
            </a:extLst>
          </p:cNvPr>
          <p:cNvPicPr>
            <a:picLocks noGrp="1" noChangeAspect="1"/>
          </p:cNvPicPr>
          <p:nvPr>
            <p:ph idx="1"/>
          </p:nvPr>
        </p:nvPicPr>
        <p:blipFill rotWithShape="1">
          <a:blip r:embed="rId3"/>
          <a:srcRect l="8938" t="13473" r="69686" b="10521"/>
          <a:stretch/>
        </p:blipFill>
        <p:spPr>
          <a:xfrm>
            <a:off x="495302" y="431006"/>
            <a:ext cx="3429000" cy="3429000"/>
          </a:xfrm>
        </p:spPr>
      </p:pic>
      <p:pic>
        <p:nvPicPr>
          <p:cNvPr id="7" name="Afbeelding 6">
            <a:hlinkClick r:id="rId4"/>
            <a:extLst>
              <a:ext uri="{FF2B5EF4-FFF2-40B4-BE49-F238E27FC236}">
                <a16:creationId xmlns:a16="http://schemas.microsoft.com/office/drawing/2014/main" id="{02111490-3D52-4FFB-BA81-240EAD4CE229}"/>
              </a:ext>
            </a:extLst>
          </p:cNvPr>
          <p:cNvPicPr>
            <a:picLocks noChangeAspect="1"/>
          </p:cNvPicPr>
          <p:nvPr/>
        </p:nvPicPr>
        <p:blipFill rotWithShape="1">
          <a:blip r:embed="rId5"/>
          <a:srcRect l="8646" t="27408" r="61667" b="11481"/>
          <a:stretch/>
        </p:blipFill>
        <p:spPr>
          <a:xfrm>
            <a:off x="7492999" y="4254500"/>
            <a:ext cx="3619501" cy="2095500"/>
          </a:xfrm>
          <a:prstGeom prst="rect">
            <a:avLst/>
          </a:prstGeom>
        </p:spPr>
      </p:pic>
      <p:pic>
        <p:nvPicPr>
          <p:cNvPr id="9" name="Afbeelding 8">
            <a:extLst>
              <a:ext uri="{FF2B5EF4-FFF2-40B4-BE49-F238E27FC236}">
                <a16:creationId xmlns:a16="http://schemas.microsoft.com/office/drawing/2014/main" id="{868866A7-A544-4C87-A7B9-F8BDAF84A9A5}"/>
              </a:ext>
            </a:extLst>
          </p:cNvPr>
          <p:cNvPicPr>
            <a:picLocks noChangeAspect="1"/>
          </p:cNvPicPr>
          <p:nvPr/>
        </p:nvPicPr>
        <p:blipFill rotWithShape="1">
          <a:blip r:embed="rId6"/>
          <a:srcRect l="9583" t="17776" r="71875" b="7455"/>
          <a:stretch/>
        </p:blipFill>
        <p:spPr>
          <a:xfrm>
            <a:off x="6324600" y="863600"/>
            <a:ext cx="2260598" cy="2563812"/>
          </a:xfrm>
          <a:prstGeom prst="rect">
            <a:avLst/>
          </a:prstGeom>
        </p:spPr>
      </p:pic>
      <p:pic>
        <p:nvPicPr>
          <p:cNvPr id="1026" name="Picture 2" descr="bah">
            <a:extLst>
              <a:ext uri="{FF2B5EF4-FFF2-40B4-BE49-F238E27FC236}">
                <a16:creationId xmlns:a16="http://schemas.microsoft.com/office/drawing/2014/main" id="{1AFA3103-37D4-486E-8E28-FBFE8329C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214" y="4045743"/>
            <a:ext cx="3456386" cy="23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72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B5C04-2507-4653-ADD4-294ABA5864D0}"/>
              </a:ext>
            </a:extLst>
          </p:cNvPr>
          <p:cNvSpPr>
            <a:spLocks noGrp="1"/>
          </p:cNvSpPr>
          <p:nvPr>
            <p:ph type="title"/>
          </p:nvPr>
        </p:nvSpPr>
        <p:spPr/>
        <p:txBody>
          <a:bodyPr/>
          <a:lstStyle/>
          <a:p>
            <a:r>
              <a:rPr lang="nl-NL" dirty="0"/>
              <a:t>Vorige week</a:t>
            </a:r>
          </a:p>
        </p:txBody>
      </p:sp>
      <p:sp>
        <p:nvSpPr>
          <p:cNvPr id="4" name="Tijdelijke aanduiding voor tekst 3">
            <a:extLst>
              <a:ext uri="{FF2B5EF4-FFF2-40B4-BE49-F238E27FC236}">
                <a16:creationId xmlns:a16="http://schemas.microsoft.com/office/drawing/2014/main" id="{6DE4C0AD-9859-4D81-955B-C53D625136D6}"/>
              </a:ext>
            </a:extLst>
          </p:cNvPr>
          <p:cNvSpPr>
            <a:spLocks noGrp="1"/>
          </p:cNvSpPr>
          <p:nvPr>
            <p:ph type="body" sz="half" idx="2"/>
          </p:nvPr>
        </p:nvSpPr>
        <p:spPr/>
        <p:txBody>
          <a:bodyPr>
            <a:normAutofit/>
          </a:bodyPr>
          <a:lstStyle/>
          <a:p>
            <a:pPr marL="285750" indent="-285750">
              <a:buFontTx/>
              <a:buChar char="-"/>
            </a:pPr>
            <a:r>
              <a:rPr lang="nl-NL" sz="2400" dirty="0"/>
              <a:t>Menselijk gedrag</a:t>
            </a:r>
          </a:p>
          <a:p>
            <a:pPr marL="742950" lvl="1" indent="-285750">
              <a:buFontTx/>
              <a:buChar char="-"/>
            </a:pPr>
            <a:r>
              <a:rPr lang="nl-NL" sz="2200" dirty="0"/>
              <a:t>Basis menselijk gedrag</a:t>
            </a:r>
          </a:p>
          <a:p>
            <a:pPr marL="742950" lvl="1" indent="-285750">
              <a:buFontTx/>
              <a:buChar char="-"/>
            </a:pPr>
            <a:r>
              <a:rPr lang="nl-NL" sz="2200" dirty="0"/>
              <a:t>5 fasen van gedragsverandering</a:t>
            </a:r>
          </a:p>
          <a:p>
            <a:pPr marL="285750" indent="-285750">
              <a:buFontTx/>
              <a:buChar char="-"/>
            </a:pPr>
            <a:r>
              <a:rPr lang="nl-NL" sz="2400" dirty="0"/>
              <a:t>Gesprekstechnieken</a:t>
            </a:r>
            <a:endParaRPr lang="nl-NL" sz="2000" dirty="0"/>
          </a:p>
          <a:p>
            <a:endParaRPr lang="nl-NL" b="1" i="1" dirty="0"/>
          </a:p>
          <a:p>
            <a:endParaRPr lang="nl-NL" sz="1400" b="1" i="1" dirty="0"/>
          </a:p>
          <a:p>
            <a:endParaRPr lang="nl-NL" b="1" i="1" dirty="0"/>
          </a:p>
          <a:p>
            <a:r>
              <a:rPr lang="nl-NL" sz="1400" b="1" i="1" dirty="0"/>
              <a:t>Praktijk opdracht </a:t>
            </a:r>
            <a:r>
              <a:rPr lang="nl-NL" sz="1400" b="1" i="1" dirty="0" err="1"/>
              <a:t>Midpoint</a:t>
            </a:r>
            <a:r>
              <a:rPr lang="nl-NL" sz="1400" b="1" i="1" dirty="0"/>
              <a:t> Brabant</a:t>
            </a:r>
          </a:p>
          <a:p>
            <a:r>
              <a:rPr lang="nl-NL" sz="1400" i="1" dirty="0">
                <a:effectLst/>
                <a:ea typeface="Calibri" panose="020F0502020204030204" pitchFamily="34" charset="0"/>
              </a:rPr>
              <a:t>1 Wat is verstening?</a:t>
            </a:r>
          </a:p>
          <a:p>
            <a:r>
              <a:rPr lang="nl-NL" sz="1400" i="1" dirty="0">
                <a:effectLst/>
                <a:ea typeface="Calibri" panose="020F0502020204030204" pitchFamily="34" charset="0"/>
              </a:rPr>
              <a:t>2 Wat is hittestress?</a:t>
            </a:r>
          </a:p>
          <a:p>
            <a:pPr>
              <a:lnSpc>
                <a:spcPct val="107000"/>
              </a:lnSpc>
              <a:spcAft>
                <a:spcPts val="800"/>
              </a:spcAft>
            </a:pPr>
            <a:r>
              <a:rPr lang="nl-NL" sz="1400" i="1" dirty="0">
                <a:effectLst/>
                <a:ea typeface="Verdana" panose="020B0604030504040204" pitchFamily="34" charset="0"/>
              </a:rPr>
              <a:t>3 Wat is klimaatadaptatie?</a:t>
            </a:r>
            <a:endParaRPr lang="nl-NL" sz="1400" b="1" i="1" u="none" strike="noStrike" dirty="0">
              <a:solidFill>
                <a:srgbClr val="000000"/>
              </a:solidFill>
              <a:effectLst/>
              <a:latin typeface="Arial" panose="020B0604020202020204" pitchFamily="34" charset="0"/>
            </a:endParaRPr>
          </a:p>
          <a:p>
            <a:endParaRPr lang="nl-NL" dirty="0"/>
          </a:p>
        </p:txBody>
      </p:sp>
      <p:pic>
        <p:nvPicPr>
          <p:cNvPr id="6" name="Picture 2" descr="Menselijk gedrag stock illustratie. Illustratie bestaande uit legislation -  37882143">
            <a:extLst>
              <a:ext uri="{FF2B5EF4-FFF2-40B4-BE49-F238E27FC236}">
                <a16:creationId xmlns:a16="http://schemas.microsoft.com/office/drawing/2014/main" id="{BDF3600A-068A-47FB-8217-9FE76BEAFF5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143999" y="395954"/>
            <a:ext cx="2438400" cy="1213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aarom gezonder gedrag niet altijd zo gemakkelijk is als het lijkt! -  Mind-Sense-Go leefstijlcoaching training hoogsensitiviteit mindset">
            <a:extLst>
              <a:ext uri="{FF2B5EF4-FFF2-40B4-BE49-F238E27FC236}">
                <a16:creationId xmlns:a16="http://schemas.microsoft.com/office/drawing/2014/main" id="{9A42A337-D09F-48A9-B85A-1D1B8CC0C1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3" t="4143" r="2315" b="5470"/>
          <a:stretch/>
        </p:blipFill>
        <p:spPr bwMode="auto">
          <a:xfrm>
            <a:off x="5327650" y="636308"/>
            <a:ext cx="3606799" cy="2556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 5 fasen van gedragsverandering">
            <a:extLst>
              <a:ext uri="{FF2B5EF4-FFF2-40B4-BE49-F238E27FC236}">
                <a16:creationId xmlns:a16="http://schemas.microsoft.com/office/drawing/2014/main" id="{26C62F99-CA9C-47E7-A061-C309B3A69F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59749" y="4079034"/>
            <a:ext cx="2705100" cy="1907095"/>
          </a:xfrm>
          <a:prstGeom prst="rect">
            <a:avLst/>
          </a:prstGeom>
          <a:solidFill>
            <a:srgbClr val="FFFFFF"/>
          </a:solidFill>
        </p:spPr>
      </p:pic>
    </p:spTree>
    <p:extLst>
      <p:ext uri="{BB962C8B-B14F-4D97-AF65-F5344CB8AC3E}">
        <p14:creationId xmlns:p14="http://schemas.microsoft.com/office/powerpoint/2010/main" val="422615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B5C04-2507-4653-ADD4-294ABA5864D0}"/>
              </a:ext>
            </a:extLst>
          </p:cNvPr>
          <p:cNvSpPr>
            <a:spLocks noGrp="1"/>
          </p:cNvSpPr>
          <p:nvPr>
            <p:ph type="title"/>
          </p:nvPr>
        </p:nvSpPr>
        <p:spPr/>
        <p:txBody>
          <a:bodyPr/>
          <a:lstStyle/>
          <a:p>
            <a:r>
              <a:rPr lang="nl-NL" sz="2000" dirty="0"/>
              <a:t>Vandaag</a:t>
            </a:r>
            <a:endParaRPr lang="nl-NL" dirty="0"/>
          </a:p>
        </p:txBody>
      </p:sp>
      <p:sp>
        <p:nvSpPr>
          <p:cNvPr id="4" name="Tijdelijke aanduiding voor tekst 3">
            <a:extLst>
              <a:ext uri="{FF2B5EF4-FFF2-40B4-BE49-F238E27FC236}">
                <a16:creationId xmlns:a16="http://schemas.microsoft.com/office/drawing/2014/main" id="{6DE4C0AD-9859-4D81-955B-C53D625136D6}"/>
              </a:ext>
            </a:extLst>
          </p:cNvPr>
          <p:cNvSpPr>
            <a:spLocks noGrp="1"/>
          </p:cNvSpPr>
          <p:nvPr>
            <p:ph type="body" sz="half" idx="2"/>
          </p:nvPr>
        </p:nvSpPr>
        <p:spPr/>
        <p:txBody>
          <a:bodyPr>
            <a:normAutofit/>
          </a:bodyPr>
          <a:lstStyle/>
          <a:p>
            <a:pPr marL="285750" indent="-285750">
              <a:buFontTx/>
              <a:buChar char="-"/>
            </a:pPr>
            <a:r>
              <a:rPr lang="nl-NL" sz="2400" dirty="0"/>
              <a:t>Menselijk gedrag</a:t>
            </a:r>
          </a:p>
          <a:p>
            <a:pPr marL="285750" indent="-285750">
              <a:buFontTx/>
              <a:buChar char="-"/>
            </a:pPr>
            <a:r>
              <a:rPr lang="nl-NL" sz="2400" dirty="0"/>
              <a:t>Leerarrangement 4</a:t>
            </a:r>
          </a:p>
          <a:p>
            <a:pPr marL="285750" indent="-285750">
              <a:buFontTx/>
              <a:buChar char="-"/>
            </a:pPr>
            <a:r>
              <a:rPr lang="nl-NL" sz="2400" dirty="0"/>
              <a:t>Opdracht Wagnerplein</a:t>
            </a:r>
          </a:p>
          <a:p>
            <a:pPr marL="285750" indent="-285750">
              <a:buFontTx/>
              <a:buChar char="-"/>
            </a:pPr>
            <a:r>
              <a:rPr lang="nl-NL" sz="2400" dirty="0"/>
              <a:t>Gesprekstechnieken</a:t>
            </a:r>
            <a:endParaRPr lang="nl-NL" sz="2000" dirty="0"/>
          </a:p>
          <a:p>
            <a:endParaRPr lang="nl-NL" b="1" i="1" dirty="0"/>
          </a:p>
          <a:p>
            <a:endParaRPr lang="nl-NL" sz="1400" b="1" i="1" dirty="0"/>
          </a:p>
          <a:p>
            <a:endParaRPr lang="nl-NL" b="1" i="1" dirty="0"/>
          </a:p>
          <a:p>
            <a:endParaRPr lang="nl-NL" dirty="0"/>
          </a:p>
        </p:txBody>
      </p:sp>
      <p:pic>
        <p:nvPicPr>
          <p:cNvPr id="2050" name="Picture 2" descr="Waarom vertoont mijn zoon ineens agressief gedrag? | Trouw">
            <a:extLst>
              <a:ext uri="{FF2B5EF4-FFF2-40B4-BE49-F238E27FC236}">
                <a16:creationId xmlns:a16="http://schemas.microsoft.com/office/drawing/2014/main" id="{29E7F3DD-FB88-4012-A20C-C5C53B9606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0544" y="4025106"/>
            <a:ext cx="30003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68E64A78-9AAD-4382-B5F3-745002A0FB11}"/>
              </a:ext>
            </a:extLst>
          </p:cNvPr>
          <p:cNvPicPr>
            <a:picLocks noChangeAspect="1"/>
          </p:cNvPicPr>
          <p:nvPr/>
        </p:nvPicPr>
        <p:blipFill>
          <a:blip r:embed="rId3"/>
          <a:stretch>
            <a:fillRect/>
          </a:stretch>
        </p:blipFill>
        <p:spPr>
          <a:xfrm>
            <a:off x="6741319" y="847188"/>
            <a:ext cx="3832491" cy="2581812"/>
          </a:xfrm>
          <a:prstGeom prst="rect">
            <a:avLst/>
          </a:prstGeom>
        </p:spPr>
      </p:pic>
    </p:spTree>
    <p:extLst>
      <p:ext uri="{BB962C8B-B14F-4D97-AF65-F5344CB8AC3E}">
        <p14:creationId xmlns:p14="http://schemas.microsoft.com/office/powerpoint/2010/main" val="30210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46439-16D8-4D24-9BD7-5E55AE75FA5A}"/>
              </a:ext>
            </a:extLst>
          </p:cNvPr>
          <p:cNvSpPr>
            <a:spLocks noGrp="1"/>
          </p:cNvSpPr>
          <p:nvPr>
            <p:ph type="title"/>
          </p:nvPr>
        </p:nvSpPr>
        <p:spPr/>
        <p:txBody>
          <a:bodyPr/>
          <a:lstStyle/>
          <a:p>
            <a:r>
              <a:rPr lang="nl-NL" dirty="0"/>
              <a:t>Menselijk gedrag</a:t>
            </a:r>
          </a:p>
        </p:txBody>
      </p:sp>
      <p:sp>
        <p:nvSpPr>
          <p:cNvPr id="4" name="Tijdelijke aanduiding voor tekst 3">
            <a:extLst>
              <a:ext uri="{FF2B5EF4-FFF2-40B4-BE49-F238E27FC236}">
                <a16:creationId xmlns:a16="http://schemas.microsoft.com/office/drawing/2014/main" id="{B78731CD-F8FC-4B26-90CA-D3DE2177243C}"/>
              </a:ext>
            </a:extLst>
          </p:cNvPr>
          <p:cNvSpPr>
            <a:spLocks noGrp="1"/>
          </p:cNvSpPr>
          <p:nvPr>
            <p:ph type="body" sz="half" idx="2"/>
          </p:nvPr>
        </p:nvSpPr>
        <p:spPr/>
        <p:txBody>
          <a:bodyPr/>
          <a:lstStyle/>
          <a:p>
            <a:pPr lvl="0"/>
            <a:r>
              <a:rPr lang="nl-NL" sz="1800" dirty="0">
                <a:effectLst/>
                <a:latin typeface="Calibri" panose="020F0502020204030204" pitchFamily="34" charset="0"/>
                <a:ea typeface="Calibri" panose="020F0502020204030204" pitchFamily="34" charset="0"/>
                <a:cs typeface="Times New Roman" panose="02020603050405020304" pitchFamily="18" charset="0"/>
              </a:rPr>
              <a:t>Leerdoelen en succescriteria</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wat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attitude</a:t>
            </a:r>
            <a:r>
              <a:rPr lang="nl-NL" sz="1800" dirty="0">
                <a:effectLst/>
                <a:latin typeface="Calibri" panose="020F0502020204030204" pitchFamily="34" charset="0"/>
                <a:ea typeface="Calibri" panose="020F0502020204030204" pitchFamily="34" charset="0"/>
                <a:cs typeface="Times New Roman" panose="02020603050405020304" pitchFamily="18" charset="0"/>
              </a:rPr>
              <a:t> betekend</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uit welke componenten attitude wordt gevormd</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hoe gedrag gevormd wordt</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a:t>
            </a:r>
            <a:r>
              <a:rPr lang="nl-NL" sz="1800" dirty="0">
                <a:latin typeface="Calibri" panose="020F0502020204030204" pitchFamily="34" charset="0"/>
                <a:ea typeface="Calibri" panose="020F0502020204030204" pitchFamily="34" charset="0"/>
                <a:cs typeface="Times New Roman" panose="02020603050405020304" pitchFamily="18" charset="0"/>
              </a:rPr>
              <a:t>wat </a:t>
            </a:r>
            <a:r>
              <a:rPr lang="nl-NL" sz="1800" b="1" dirty="0">
                <a:latin typeface="Calibri" panose="020F0502020204030204" pitchFamily="34" charset="0"/>
                <a:ea typeface="Calibri" panose="020F0502020204030204" pitchFamily="34" charset="0"/>
                <a:cs typeface="Times New Roman" panose="02020603050405020304" pitchFamily="18" charset="0"/>
              </a:rPr>
              <a:t>perceptie </a:t>
            </a:r>
            <a:r>
              <a:rPr lang="nl-NL" sz="1800" dirty="0">
                <a:latin typeface="Calibri" panose="020F0502020204030204" pitchFamily="34" charset="0"/>
                <a:ea typeface="Calibri" panose="020F0502020204030204" pitchFamily="34" charset="0"/>
                <a:cs typeface="Times New Roman" panose="02020603050405020304" pitchFamily="18" charset="0"/>
              </a:rPr>
              <a:t>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wat de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attributietheorie </a:t>
            </a:r>
            <a:r>
              <a:rPr lang="nl-NL" sz="1800" dirty="0">
                <a:effectLst/>
                <a:latin typeface="Calibri" panose="020F0502020204030204" pitchFamily="34" charset="0"/>
                <a:ea typeface="Calibri" panose="020F0502020204030204" pitchFamily="34" charset="0"/>
                <a:cs typeface="Times New Roman" panose="02020603050405020304" pitchFamily="18" charset="0"/>
              </a:rPr>
              <a:t>is</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weet wat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motivatie</a:t>
            </a:r>
            <a:r>
              <a:rPr lang="nl-NL" sz="1800" dirty="0">
                <a:effectLst/>
                <a:latin typeface="Calibri" panose="020F0502020204030204" pitchFamily="34" charset="0"/>
                <a:ea typeface="Calibri" panose="020F0502020204030204" pitchFamily="34" charset="0"/>
                <a:cs typeface="Times New Roman" panose="02020603050405020304" pitchFamily="18" charset="0"/>
              </a:rPr>
              <a:t> is</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Weet je uit welke vijf behoeftes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Maslows theorie </a:t>
            </a:r>
            <a:r>
              <a:rPr lang="nl-NL" sz="1800" dirty="0">
                <a:effectLst/>
                <a:latin typeface="Calibri" panose="020F0502020204030204" pitchFamily="34" charset="0"/>
                <a:ea typeface="Calibri" panose="020F0502020204030204" pitchFamily="34" charset="0"/>
                <a:cs typeface="Times New Roman" panose="02020603050405020304" pitchFamily="18" charset="0"/>
              </a:rPr>
              <a:t>bestaat</a:t>
            </a:r>
          </a:p>
          <a:p>
            <a:endParaRPr lang="nl-NL" dirty="0"/>
          </a:p>
        </p:txBody>
      </p:sp>
      <p:pic>
        <p:nvPicPr>
          <p:cNvPr id="5124" name="Picture 4" descr="1001 Tips - Menselijk gedrag, drie-breinen, drie-enig brein, triun-brain,  reptielenbrein, emotioneel limbisch brein, neocortex">
            <a:extLst>
              <a:ext uri="{FF2B5EF4-FFF2-40B4-BE49-F238E27FC236}">
                <a16:creationId xmlns:a16="http://schemas.microsoft.com/office/drawing/2014/main" id="{E9F6E394-7503-425D-B8BA-ECF5BC3FF8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2231" y="1294606"/>
            <a:ext cx="350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8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DCFBD-9CDB-428D-B3C7-64589FCABF0E}"/>
              </a:ext>
            </a:extLst>
          </p:cNvPr>
          <p:cNvSpPr>
            <a:spLocks noGrp="1"/>
          </p:cNvSpPr>
          <p:nvPr>
            <p:ph type="title"/>
          </p:nvPr>
        </p:nvSpPr>
        <p:spPr/>
        <p:txBody>
          <a:bodyPr/>
          <a:lstStyle/>
          <a:p>
            <a:r>
              <a:rPr lang="nl-NL" dirty="0"/>
              <a:t>Attitude</a:t>
            </a:r>
          </a:p>
        </p:txBody>
      </p:sp>
      <p:sp>
        <p:nvSpPr>
          <p:cNvPr id="4" name="Tijdelijke aanduiding voor tekst 3">
            <a:extLst>
              <a:ext uri="{FF2B5EF4-FFF2-40B4-BE49-F238E27FC236}">
                <a16:creationId xmlns:a16="http://schemas.microsoft.com/office/drawing/2014/main" id="{D29E6BAD-5BD9-4DC1-A318-38D823123D88}"/>
              </a:ext>
            </a:extLst>
          </p:cNvPr>
          <p:cNvSpPr>
            <a:spLocks noGrp="1"/>
          </p:cNvSpPr>
          <p:nvPr>
            <p:ph type="body" sz="half" idx="2"/>
          </p:nvPr>
        </p:nvSpPr>
        <p:spPr/>
        <p:txBody>
          <a:bodyPr/>
          <a:lstStyle/>
          <a:p>
            <a:pPr marL="342900" indent="-342900">
              <a:buAutoNum type="arabicPeriod"/>
            </a:pPr>
            <a:r>
              <a:rPr lang="nl-NL" sz="1800" dirty="0"/>
              <a:t>Cognitie</a:t>
            </a:r>
          </a:p>
          <a:p>
            <a:pPr marL="342900" indent="-342900">
              <a:buAutoNum type="arabicPeriod"/>
            </a:pPr>
            <a:r>
              <a:rPr lang="nl-NL" sz="1800" dirty="0"/>
              <a:t>Affect</a:t>
            </a:r>
          </a:p>
          <a:p>
            <a:pPr marL="342900" indent="-342900">
              <a:buAutoNum type="arabicPeriod"/>
            </a:pPr>
            <a:r>
              <a:rPr lang="nl-NL" sz="1800" dirty="0"/>
              <a:t>Gedrag</a:t>
            </a:r>
          </a:p>
          <a:p>
            <a:endParaRPr lang="nl-NL" dirty="0"/>
          </a:p>
        </p:txBody>
      </p:sp>
      <p:pic>
        <p:nvPicPr>
          <p:cNvPr id="3074" name="Picture 2" descr="Conceptueel-model-van-attitude – Gedragvandeconsument.nl">
            <a:extLst>
              <a:ext uri="{FF2B5EF4-FFF2-40B4-BE49-F238E27FC236}">
                <a16:creationId xmlns:a16="http://schemas.microsoft.com/office/drawing/2014/main" id="{9BF632B6-6523-45DD-8F4B-728DDEB73D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41194" y="1627981"/>
            <a:ext cx="486727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82CFA-AA05-43C8-9AA7-CB807BADF58F}"/>
              </a:ext>
            </a:extLst>
          </p:cNvPr>
          <p:cNvSpPr>
            <a:spLocks noGrp="1"/>
          </p:cNvSpPr>
          <p:nvPr>
            <p:ph type="title"/>
          </p:nvPr>
        </p:nvSpPr>
        <p:spPr/>
        <p:txBody>
          <a:bodyPr/>
          <a:lstStyle/>
          <a:p>
            <a:r>
              <a:rPr lang="nl-NL" dirty="0"/>
              <a:t>Het vormen van gedrag</a:t>
            </a:r>
          </a:p>
        </p:txBody>
      </p:sp>
      <p:sp>
        <p:nvSpPr>
          <p:cNvPr id="4" name="Tijdelijke aanduiding voor tekst 3">
            <a:extLst>
              <a:ext uri="{FF2B5EF4-FFF2-40B4-BE49-F238E27FC236}">
                <a16:creationId xmlns:a16="http://schemas.microsoft.com/office/drawing/2014/main" id="{7DCE8D68-C291-426C-A5A4-BA6DD1BB78CB}"/>
              </a:ext>
            </a:extLst>
          </p:cNvPr>
          <p:cNvSpPr>
            <a:spLocks noGrp="1"/>
          </p:cNvSpPr>
          <p:nvPr>
            <p:ph type="body" sz="half" idx="2"/>
          </p:nvPr>
        </p:nvSpPr>
        <p:spPr/>
        <p:txBody>
          <a:bodyPr>
            <a:normAutofit/>
          </a:bodyPr>
          <a:lstStyle/>
          <a:p>
            <a:pPr marL="342900" indent="-342900">
              <a:buAutoNum type="alphaLcPeriod"/>
            </a:pPr>
            <a:r>
              <a:rPr lang="nl-NL" sz="1800" dirty="0"/>
              <a:t>Positieve bekrachtiging</a:t>
            </a:r>
          </a:p>
          <a:p>
            <a:pPr marL="342900" indent="-342900">
              <a:buAutoNum type="alphaLcPeriod"/>
            </a:pPr>
            <a:r>
              <a:rPr lang="nl-NL" sz="1800" dirty="0"/>
              <a:t>Negatieve bekrachtiging</a:t>
            </a:r>
          </a:p>
          <a:p>
            <a:pPr marL="342900" indent="-342900">
              <a:buAutoNum type="alphaLcPeriod"/>
            </a:pPr>
            <a:r>
              <a:rPr lang="nl-NL" sz="1800" dirty="0"/>
              <a:t>Straf</a:t>
            </a:r>
          </a:p>
          <a:p>
            <a:pPr marL="342900" indent="-342900">
              <a:buAutoNum type="alphaLcPeriod"/>
            </a:pPr>
            <a:r>
              <a:rPr lang="nl-NL" sz="1800" dirty="0"/>
              <a:t>Uitdoving</a:t>
            </a:r>
          </a:p>
        </p:txBody>
      </p:sp>
      <p:pic>
        <p:nvPicPr>
          <p:cNvPr id="4098" name="Picture 2" descr="Genen, gedrag &amp; omgeving vormen je brein">
            <a:extLst>
              <a:ext uri="{FF2B5EF4-FFF2-40B4-BE49-F238E27FC236}">
                <a16:creationId xmlns:a16="http://schemas.microsoft.com/office/drawing/2014/main" id="{E83DD03D-ADB9-4B57-BDBD-9665382B45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6762" y="1171467"/>
            <a:ext cx="6135637" cy="408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09E1A-8317-420A-8E5B-0C25AE091131}"/>
              </a:ext>
            </a:extLst>
          </p:cNvPr>
          <p:cNvSpPr>
            <a:spLocks noGrp="1"/>
          </p:cNvSpPr>
          <p:nvPr>
            <p:ph type="title"/>
          </p:nvPr>
        </p:nvSpPr>
        <p:spPr/>
        <p:txBody>
          <a:bodyPr/>
          <a:lstStyle/>
          <a:p>
            <a:r>
              <a:rPr lang="nl-NL" dirty="0"/>
              <a:t>Perceptie</a:t>
            </a:r>
          </a:p>
        </p:txBody>
      </p:sp>
      <p:sp>
        <p:nvSpPr>
          <p:cNvPr id="4" name="Tijdelijke aanduiding voor tekst 3">
            <a:extLst>
              <a:ext uri="{FF2B5EF4-FFF2-40B4-BE49-F238E27FC236}">
                <a16:creationId xmlns:a16="http://schemas.microsoft.com/office/drawing/2014/main" id="{BF10003A-857B-4863-B701-39EF0099B1F1}"/>
              </a:ext>
            </a:extLst>
          </p:cNvPr>
          <p:cNvSpPr>
            <a:spLocks noGrp="1"/>
          </p:cNvSpPr>
          <p:nvPr>
            <p:ph type="body" sz="half" idx="2"/>
          </p:nvPr>
        </p:nvSpPr>
        <p:spPr/>
        <p:txBody>
          <a:bodyPr/>
          <a:lstStyle/>
          <a:p>
            <a:r>
              <a:rPr lang="nl-NL" dirty="0"/>
              <a:t>Perceptie betekend waarnemen van.. </a:t>
            </a:r>
          </a:p>
          <a:p>
            <a:endParaRPr lang="nl-NL" dirty="0"/>
          </a:p>
          <a:p>
            <a:r>
              <a:rPr lang="nl-NL" dirty="0"/>
              <a:t>Bijvoorbeeld een (voor)oordeel… </a:t>
            </a:r>
          </a:p>
        </p:txBody>
      </p:sp>
      <p:pic>
        <p:nvPicPr>
          <p:cNvPr id="7170" name="Picture 2" descr="Jezelf veranderen. Wijzig je perceptie de werkelijkheid verandert mee.">
            <a:extLst>
              <a:ext uri="{FF2B5EF4-FFF2-40B4-BE49-F238E27FC236}">
                <a16:creationId xmlns:a16="http://schemas.microsoft.com/office/drawing/2014/main" id="{5360291F-0B4F-4D47-8DC5-AB1ED2FE2D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92406" y="560387"/>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Vooroordelen |">
            <a:extLst>
              <a:ext uri="{FF2B5EF4-FFF2-40B4-BE49-F238E27FC236}">
                <a16:creationId xmlns:a16="http://schemas.microsoft.com/office/drawing/2014/main" id="{60C3395D-B0F8-461C-AB42-0E54B08B9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399" y="3519488"/>
            <a:ext cx="381000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Vooroordelen. “Voor een homo ben je nog best aardig.”… | by Rock &amp; Vulcan |  Medium">
            <a:extLst>
              <a:ext uri="{FF2B5EF4-FFF2-40B4-BE49-F238E27FC236}">
                <a16:creationId xmlns:a16="http://schemas.microsoft.com/office/drawing/2014/main" id="{70798856-8C5B-4232-9EAE-F660838457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685" y="760412"/>
            <a:ext cx="3868344"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1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089C-4292-495E-A825-B84EDE67F0B2}"/>
              </a:ext>
            </a:extLst>
          </p:cNvPr>
          <p:cNvSpPr>
            <a:spLocks noGrp="1"/>
          </p:cNvSpPr>
          <p:nvPr>
            <p:ph type="title"/>
          </p:nvPr>
        </p:nvSpPr>
        <p:spPr/>
        <p:txBody>
          <a:bodyPr/>
          <a:lstStyle/>
          <a:p>
            <a:r>
              <a:rPr lang="nl-NL" dirty="0"/>
              <a:t>Attributietheorie </a:t>
            </a:r>
          </a:p>
        </p:txBody>
      </p:sp>
      <p:sp>
        <p:nvSpPr>
          <p:cNvPr id="4" name="Tijdelijke aanduiding voor tekst 3">
            <a:extLst>
              <a:ext uri="{FF2B5EF4-FFF2-40B4-BE49-F238E27FC236}">
                <a16:creationId xmlns:a16="http://schemas.microsoft.com/office/drawing/2014/main" id="{F0220361-A571-42B9-9D59-B18E27B7FAB2}"/>
              </a:ext>
            </a:extLst>
          </p:cNvPr>
          <p:cNvSpPr>
            <a:spLocks noGrp="1"/>
          </p:cNvSpPr>
          <p:nvPr>
            <p:ph type="body" sz="half" idx="2"/>
          </p:nvPr>
        </p:nvSpPr>
        <p:spPr/>
        <p:txBody>
          <a:bodyPr>
            <a:normAutofit/>
          </a:bodyPr>
          <a:lstStyle/>
          <a:p>
            <a:pPr algn="l"/>
            <a:r>
              <a:rPr lang="nl-NL" sz="1800" b="0" i="0" dirty="0">
                <a:solidFill>
                  <a:schemeClr val="tx1"/>
                </a:solidFill>
                <a:effectLst/>
                <a:latin typeface="Arial" panose="020B0604020202020204" pitchFamily="34" charset="0"/>
              </a:rPr>
              <a:t>De </a:t>
            </a:r>
            <a:r>
              <a:rPr lang="nl-NL" sz="1800" b="1" i="0" dirty="0">
                <a:solidFill>
                  <a:schemeClr val="tx1"/>
                </a:solidFill>
                <a:effectLst/>
                <a:latin typeface="Arial" panose="020B0604020202020204" pitchFamily="34" charset="0"/>
              </a:rPr>
              <a:t>attributietheorie</a:t>
            </a:r>
            <a:r>
              <a:rPr lang="nl-NL" sz="1800" b="0" i="0" dirty="0">
                <a:solidFill>
                  <a:schemeClr val="tx1"/>
                </a:solidFill>
                <a:effectLst/>
                <a:latin typeface="Arial" panose="020B0604020202020204" pitchFamily="34" charset="0"/>
              </a:rPr>
              <a:t> is een theorie die de wijze waarop mensen het </a:t>
            </a:r>
            <a:r>
              <a:rPr lang="nl-NL" sz="1800" b="0" i="0" u="none" strike="noStrike" dirty="0">
                <a:solidFill>
                  <a:schemeClr val="tx1"/>
                </a:solidFill>
                <a:effectLst/>
                <a:latin typeface="Arial" panose="020B0604020202020204" pitchFamily="34" charset="0"/>
              </a:rPr>
              <a:t>gedrag</a:t>
            </a:r>
            <a:r>
              <a:rPr lang="nl-NL" sz="1800" b="0" i="0" dirty="0">
                <a:solidFill>
                  <a:schemeClr val="tx1"/>
                </a:solidFill>
                <a:effectLst/>
                <a:latin typeface="Arial" panose="020B0604020202020204" pitchFamily="34" charset="0"/>
              </a:rPr>
              <a:t> van zichzelf en van anderen verklaart in termen van oorzaak en gevolg. </a:t>
            </a:r>
          </a:p>
          <a:p>
            <a:pPr algn="l"/>
            <a:endParaRPr lang="nl-NL" sz="1800" b="0" i="0" dirty="0">
              <a:solidFill>
                <a:schemeClr val="tx1"/>
              </a:solidFill>
              <a:effectLst/>
              <a:latin typeface="Arial" panose="020B0604020202020204" pitchFamily="34" charset="0"/>
            </a:endParaRPr>
          </a:p>
          <a:p>
            <a:pPr algn="l"/>
            <a:r>
              <a:rPr lang="nl-NL" sz="1800" b="0" i="0" dirty="0">
                <a:solidFill>
                  <a:schemeClr val="tx1"/>
                </a:solidFill>
                <a:effectLst/>
                <a:latin typeface="Arial" panose="020B0604020202020204" pitchFamily="34" charset="0"/>
              </a:rPr>
              <a:t>De theorie verdeelt de manier waarop mensen oorzaken toekennen:</a:t>
            </a:r>
          </a:p>
          <a:p>
            <a:pPr marL="285750" indent="-285750" algn="l">
              <a:buFont typeface="Arial" panose="020B0604020202020204" pitchFamily="34" charset="0"/>
              <a:buChar char="•"/>
            </a:pPr>
            <a:r>
              <a:rPr lang="nl-NL" sz="1800" b="0" i="0" dirty="0">
                <a:solidFill>
                  <a:schemeClr val="tx1"/>
                </a:solidFill>
                <a:effectLst/>
                <a:latin typeface="Arial" panose="020B0604020202020204" pitchFamily="34" charset="0"/>
              </a:rPr>
              <a:t>Externe attributie is sprake als oorzaken worden gezien als liggend buiten de betrokkene.</a:t>
            </a:r>
          </a:p>
          <a:p>
            <a:pPr algn="l"/>
            <a:endParaRPr lang="nl-NL" sz="1800" b="0" i="0" dirty="0">
              <a:solidFill>
                <a:schemeClr val="tx1"/>
              </a:solidFill>
              <a:effectLst/>
              <a:latin typeface="Arial" panose="020B0604020202020204" pitchFamily="34" charset="0"/>
            </a:endParaRPr>
          </a:p>
          <a:p>
            <a:pPr marL="285750" indent="-285750" algn="l">
              <a:buFont typeface="Arial" panose="020B0604020202020204" pitchFamily="34" charset="0"/>
              <a:buChar char="•"/>
            </a:pPr>
            <a:r>
              <a:rPr lang="nl-NL" sz="1800" b="0" i="0" dirty="0">
                <a:solidFill>
                  <a:schemeClr val="tx1"/>
                </a:solidFill>
                <a:effectLst/>
                <a:latin typeface="Arial" panose="020B0604020202020204" pitchFamily="34" charset="0"/>
              </a:rPr>
              <a:t>Interne attributie is sprake als oorzaken worden gezien als liggend binnen de betrokkene. </a:t>
            </a:r>
          </a:p>
          <a:p>
            <a:pPr algn="l"/>
            <a:endParaRPr lang="nl-NL" sz="1400" b="0" i="0" dirty="0">
              <a:solidFill>
                <a:schemeClr val="tx1"/>
              </a:solidFill>
              <a:effectLst/>
              <a:latin typeface="Arial" panose="020B0604020202020204" pitchFamily="34" charset="0"/>
            </a:endParaRPr>
          </a:p>
        </p:txBody>
      </p:sp>
      <p:pic>
        <p:nvPicPr>
          <p:cNvPr id="9218" name="Picture 2" descr="Perceptie en individuele besluitvorming - ppt download">
            <a:extLst>
              <a:ext uri="{FF2B5EF4-FFF2-40B4-BE49-F238E27FC236}">
                <a16:creationId xmlns:a16="http://schemas.microsoft.com/office/drawing/2014/main" id="{037A6382-4A02-4FFF-B6E8-9FCAA84F7C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8532" y="1035050"/>
            <a:ext cx="6383867"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99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TotalTime>
  <Words>1756</Words>
  <Application>Microsoft Office PowerPoint</Application>
  <PresentationFormat>Breedbeeld</PresentationFormat>
  <Paragraphs>238</Paragraphs>
  <Slides>19</Slides>
  <Notes>6</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19</vt:i4>
      </vt:variant>
    </vt:vector>
  </HeadingPairs>
  <TitlesOfParts>
    <vt:vector size="31" baseType="lpstr">
      <vt:lpstr>Arial</vt:lpstr>
      <vt:lpstr>Arial</vt:lpstr>
      <vt:lpstr>Calibri</vt:lpstr>
      <vt:lpstr>Calibri Light</vt:lpstr>
      <vt:lpstr>inherit</vt:lpstr>
      <vt:lpstr>Open Sans</vt:lpstr>
      <vt:lpstr>PT Sans</vt:lpstr>
      <vt:lpstr>Rockwell</vt:lpstr>
      <vt:lpstr>Wingdings</vt:lpstr>
      <vt:lpstr>1_Kantoorthema</vt:lpstr>
      <vt:lpstr>2_Kantoorthema</vt:lpstr>
      <vt:lpstr>Office-thema</vt:lpstr>
      <vt:lpstr>PowerPoint-presentatie</vt:lpstr>
      <vt:lpstr>PowerPoint-presentatie</vt:lpstr>
      <vt:lpstr>Vorige week</vt:lpstr>
      <vt:lpstr>Vandaag</vt:lpstr>
      <vt:lpstr>Menselijk gedrag</vt:lpstr>
      <vt:lpstr>Attitude</vt:lpstr>
      <vt:lpstr>Het vormen van gedrag</vt:lpstr>
      <vt:lpstr>Perceptie</vt:lpstr>
      <vt:lpstr>Attributietheorie </vt:lpstr>
      <vt:lpstr>Motivatie</vt:lpstr>
      <vt:lpstr>Maslows theorie</vt:lpstr>
      <vt:lpstr>Leerarrangement 4</vt:lpstr>
      <vt:lpstr>PowerPoint-presentatie</vt:lpstr>
      <vt:lpstr>Zelfstandig werken</vt:lpstr>
      <vt:lpstr>PowerPoint-presentatie</vt:lpstr>
      <vt:lpstr>Praktijkopdracht</vt:lpstr>
      <vt:lpstr>Wagnerplein Midpoint Brabant</vt:lpstr>
      <vt:lpstr>Organisatiestructuur, cultuur en klimaat.</vt:lpstr>
      <vt:lpstr>Ondersteunend materiaal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Gerjan de Ruiter</dc:creator>
  <cp:lastModifiedBy>Gerjan de Ruiter</cp:lastModifiedBy>
  <cp:revision>2</cp:revision>
  <dcterms:created xsi:type="dcterms:W3CDTF">2021-03-15T07:49:09Z</dcterms:created>
  <dcterms:modified xsi:type="dcterms:W3CDTF">2021-03-16T06:29:56Z</dcterms:modified>
</cp:coreProperties>
</file>